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0" d="100"/>
          <a:sy n="90" d="100"/>
        </p:scale>
        <p:origin x="108" y="55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94090941"/>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359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25 желтоқсан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19975" y="111485"/>
            <a:ext cx="4894975" cy="4001095"/>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26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желтоқсанға </a:t>
            </a:r>
            <a:r>
              <a:rPr lang="kk-KZ" sz="1200" b="1" dirty="0">
                <a:solidFill>
                  <a:srgbClr val="000000"/>
                </a:solidFill>
                <a:latin typeface="Times New Roman" panose="02020603050405020304" pitchFamily="18" charset="0"/>
                <a:cs typeface="Times New Roman" panose="02020603050405020304" pitchFamily="18" charset="0"/>
              </a:rPr>
              <a:t>2025 ж. </a:t>
            </a:r>
          </a:p>
          <a:p>
            <a:pPr algn="ctr">
              <a:spcBef>
                <a:spcPts val="0"/>
              </a:spcBef>
              <a:defRPr/>
            </a:pPr>
            <a:r>
              <a:rPr lang="ru-RU" altLang="ru-RU" sz="1200" b="1" dirty="0">
                <a:latin typeface="Times New Roman" panose="02020603050405020304" pitchFamily="18" charset="0"/>
                <a:cs typeface="Times New Roman" pitchFamily="18" charset="0"/>
              </a:rPr>
              <a:t>25 </a:t>
            </a:r>
            <a:r>
              <a:rPr lang="ru-RU" altLang="ru-RU" sz="1200" b="1" dirty="0" err="1">
                <a:latin typeface="Times New Roman" panose="02020603050405020304" pitchFamily="18" charset="0"/>
                <a:cs typeface="Times New Roman" pitchFamily="18" charset="0"/>
              </a:rPr>
              <a:t>желтоқсан</a:t>
            </a:r>
            <a:r>
              <a:rPr lang="kk-KZ" altLang="ru-RU" sz="1200" b="1" dirty="0">
                <a:latin typeface="Times New Roman" panose="02020603050405020304" pitchFamily="18" charset="0"/>
                <a:cs typeface="Times New Roman" pitchFamily="18" charset="0"/>
              </a:rPr>
              <a:t>ның</a:t>
            </a:r>
            <a:r>
              <a:rPr lang="ru-RU" altLang="ru-RU" sz="1200" b="1" dirty="0">
                <a:latin typeface="Times New Roman" panose="02020603050405020304" pitchFamily="18" charset="0"/>
                <a:cs typeface="Times New Roman" pitchFamily="18" charset="0"/>
              </a:rPr>
              <a:t> сағ. 20-дан 26 </a:t>
            </a:r>
            <a:r>
              <a:rPr lang="ru-RU" altLang="ru-RU" sz="1200" b="1" dirty="0" err="1">
                <a:latin typeface="Times New Roman" panose="02020603050405020304" pitchFamily="18" charset="0"/>
                <a:cs typeface="Times New Roman" pitchFamily="18" charset="0"/>
              </a:rPr>
              <a:t>желтоқсан</a:t>
            </a:r>
            <a:r>
              <a:rPr lang="kk-KZ" altLang="ru-RU" sz="1200" b="1" dirty="0">
                <a:latin typeface="Times New Roman" panose="02020603050405020304" pitchFamily="18" charset="0"/>
                <a:cs typeface="Times New Roman" pitchFamily="18" charset="0"/>
              </a:rPr>
              <a:t>ның</a:t>
            </a:r>
            <a:r>
              <a:rPr lang="ru-RU" altLang="ru-RU" sz="1200" b="1" dirty="0">
                <a:latin typeface="Times New Roman" panose="02020603050405020304" pitchFamily="18" charset="0"/>
                <a:cs typeface="Times New Roman" pitchFamily="18" charset="0"/>
              </a:rPr>
              <a:t> сағ.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түнде қар жауады, жаяу бұрқасын күтіледі. </a:t>
            </a:r>
            <a:r>
              <a:rPr lang="ru-RU" sz="1200" dirty="0" err="1">
                <a:solidFill>
                  <a:prstClr val="black"/>
                </a:solidFill>
                <a:latin typeface="Times New Roman" panose="02020603050405020304" pitchFamily="18" charset="0"/>
                <a:cs typeface="Times New Roman" pitchFamily="18" charset="0"/>
              </a:rPr>
              <a:t>Оңтүстік-батыстан</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жел</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соғады</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күші</a:t>
            </a:r>
            <a:r>
              <a:rPr lang="ru-RU" sz="1200" dirty="0">
                <a:solidFill>
                  <a:prstClr val="black"/>
                </a:solidFill>
                <a:latin typeface="Times New Roman" panose="02020603050405020304" pitchFamily="18" charset="0"/>
                <a:cs typeface="Times New Roman" pitchFamily="18" charset="0"/>
              </a:rPr>
              <a:t> 9-14 м/с.</a:t>
            </a:r>
            <a:r>
              <a:rPr lang="kk-KZ" sz="1200" dirty="0">
                <a:solidFill>
                  <a:prstClr val="black"/>
                </a:solidFill>
                <a:latin typeface="Times New Roman" panose="02020603050405020304" pitchFamily="18" charset="0"/>
                <a:cs typeface="Times New Roman" pitchFamily="18" charset="0"/>
              </a:rPr>
              <a:t> </a:t>
            </a:r>
            <a:r>
              <a:rPr lang="ru-RU" sz="1200" dirty="0">
                <a:solidFill>
                  <a:prstClr val="black"/>
                </a:solidFill>
                <a:latin typeface="Times New Roman" panose="02020603050405020304" pitchFamily="18" charset="0"/>
                <a:cs typeface="Times New Roman" pitchFamily="18" charset="0"/>
              </a:rPr>
              <a:t>А</a:t>
            </a:r>
            <a:r>
              <a:rPr lang="kk-KZ" sz="1200" dirty="0">
                <a:solidFill>
                  <a:prstClr val="black"/>
                </a:solidFill>
                <a:latin typeface="Times New Roman" panose="02020603050405020304" pitchFamily="18" charset="0"/>
                <a:cs typeface="Times New Roman" pitchFamily="18" charset="0"/>
              </a:rPr>
              <a:t>уа температурасы түнде және күндіз 22-24 градус аяз.</a:t>
            </a:r>
          </a:p>
          <a:p>
            <a:pPr algn="just">
              <a:spcBef>
                <a:spcPts val="0"/>
              </a:spcBef>
              <a:defRPr/>
            </a:pPr>
            <a:endParaRPr lang="kk-KZ" sz="11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27 </a:t>
            </a:r>
            <a:r>
              <a:rPr kumimoji="0" lang="kk-KZ" sz="13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желтоқсанға </a:t>
            </a:r>
            <a:r>
              <a:rPr lang="ru-RU" sz="1200" b="1" dirty="0">
                <a:solidFill>
                  <a:srgbClr val="000000"/>
                </a:solidFill>
                <a:latin typeface="Times New Roman" panose="02020603050405020304" pitchFamily="18" charset="0"/>
                <a:cs typeface="Times New Roman" panose="02020603050405020304" pitchFamily="18" charset="0"/>
              </a:rPr>
              <a:t>2025 ж. </a:t>
            </a:r>
          </a:p>
          <a:p>
            <a:pPr algn="ctr">
              <a:spcBef>
                <a:spcPts val="0"/>
              </a:spcBef>
              <a:defRPr/>
            </a:pPr>
            <a:r>
              <a:rPr lang="ru-RU" altLang="ru-RU" sz="1200" b="1" dirty="0">
                <a:latin typeface="Times New Roman" panose="02020603050405020304" pitchFamily="18" charset="0"/>
                <a:cs typeface="Times New Roman" pitchFamily="18" charset="0"/>
              </a:rPr>
              <a:t>26 </a:t>
            </a:r>
            <a:r>
              <a:rPr lang="ru-RU" altLang="ru-RU" sz="1200" b="1" dirty="0" err="1">
                <a:latin typeface="Times New Roman" panose="02020603050405020304" pitchFamily="18" charset="0"/>
                <a:cs typeface="Times New Roman" pitchFamily="18" charset="0"/>
              </a:rPr>
              <a:t>желтоқсанның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27 </a:t>
            </a:r>
            <a:r>
              <a:rPr lang="ru-RU" altLang="ru-RU" sz="1200" b="1" dirty="0" err="1">
                <a:latin typeface="Times New Roman" panose="02020603050405020304" pitchFamily="18" charset="0"/>
                <a:cs typeface="Times New Roman" pitchFamily="18" charset="0"/>
              </a:rPr>
              <a:t>желтоқсанның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Оңтүстік-батыстан жел соғады, күші 9-14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18-20 </a:t>
            </a:r>
            <a:r>
              <a:rPr lang="" sz="1200" dirty="0">
                <a:solidFill>
                  <a:prstClr val="black"/>
                </a:solidFill>
                <a:latin typeface="Times New Roman" panose="02020603050405020304" pitchFamily="18" charset="0"/>
                <a:cs typeface="Times New Roman" pitchFamily="18" charset="0"/>
              </a:rPr>
              <a:t>градус </a:t>
            </a:r>
            <a:r>
              <a:rPr lang="kk-KZ" sz="1200" dirty="0">
                <a:solidFill>
                  <a:prstClr val="black"/>
                </a:solidFill>
                <a:latin typeface="Times New Roman" panose="02020603050405020304" pitchFamily="18" charset="0"/>
                <a:cs typeface="Times New Roman" pitchFamily="18" charset="0"/>
              </a:rPr>
              <a:t>аяз</a:t>
            </a:r>
            <a:r>
              <a:rPr lang="" sz="1200" dirty="0">
                <a:solidFill>
                  <a:prstClr val="black"/>
                </a:solidFill>
                <a:latin typeface="Times New Roman" panose="02020603050405020304" pitchFamily="18" charset="0"/>
                <a:cs typeface="Times New Roman" pitchFamily="18" charset="0"/>
              </a:rPr>
              <a:t>. </a:t>
            </a:r>
            <a:endParaRPr lang="kk-KZ" sz="1200" dirty="0">
              <a:solidFill>
                <a:prstClr val="black"/>
              </a:solidFill>
              <a:latin typeface="Times New Roman" panose="02020603050405020304" pitchFamily="18" charset="0"/>
              <a:cs typeface="Times New Roman" pitchFamily="18" charset="0"/>
            </a:endParaRP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i="1" dirty="0">
                <a:latin typeface="Times New Roman" pitchFamily="18" charset="0"/>
                <a:cs typeface="Times New Roman" pitchFamily="18" charset="0"/>
              </a:rPr>
              <a:t>Метеорологиялық жағдайлар қала атмосферасында ластаушы заттардың </a:t>
            </a:r>
            <a:r>
              <a:rPr lang="ru-RU" sz="1200" b="1" i="1" dirty="0">
                <a:latin typeface="Times New Roman" pitchFamily="18" charset="0"/>
                <a:cs typeface="Times New Roman" pitchFamily="18" charset="0"/>
              </a:rPr>
              <a:t>сейілуіне</a:t>
            </a:r>
            <a:r>
              <a:rPr lang="ru-RU" sz="1200" i="1" dirty="0">
                <a:latin typeface="Times New Roman" pitchFamily="18" charset="0"/>
                <a:cs typeface="Times New Roman" pitchFamily="18" charset="0"/>
              </a:rPr>
              <a:t> ықпал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дәрежелі ҚМЖ ескертуі жоқ</a:t>
            </a: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25 желто</a:t>
            </a:r>
            <a:r>
              <a:rPr lang="kk-KZ" altLang="ru-RU" sz="1200" b="1" dirty="0">
                <a:latin typeface="Times New Roman" panose="02020603050405020304" pitchFamily="18" charset="0"/>
                <a:cs typeface="Times New Roman" panose="02020603050405020304" pitchFamily="18" charset="0"/>
              </a:rPr>
              <a:t>қсанға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650055616"/>
              </p:ext>
            </p:extLst>
          </p:nvPr>
        </p:nvGraphicFramePr>
        <p:xfrm>
          <a:off x="5001868" y="4221088"/>
          <a:ext cx="4572000" cy="2198870"/>
        </p:xfrm>
        <a:graphic>
          <a:graphicData uri="http://schemas.openxmlformats.org/drawingml/2006/table">
            <a:tbl>
              <a:tblPr firstRow="1" bandRow="1">
                <a:tableStyleId>{5C22544A-7EE6-4342-B048-85BDC9FD1C3A}</a:tableStyleId>
              </a:tblPr>
              <a:tblGrid>
                <a:gridCol w="1823340">
                  <a:extLst>
                    <a:ext uri="{9D8B030D-6E8A-4147-A177-3AD203B41FA5}">
                      <a16:colId xmlns:a16="http://schemas.microsoft.com/office/drawing/2014/main" val="20000"/>
                    </a:ext>
                  </a:extLst>
                </a:gridCol>
                <a:gridCol w="1339547">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05524">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311704">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0.018</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9020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33166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90209">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363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90209">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25</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0.126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79355">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16</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Баймуканова Г./Исмагулова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20645</TotalTime>
  <Words>579</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3952</cp:revision>
  <cp:lastPrinted>2021-07-01T07:38:07Z</cp:lastPrinted>
  <dcterms:created xsi:type="dcterms:W3CDTF">2018-03-27T06:03:00Z</dcterms:created>
  <dcterms:modified xsi:type="dcterms:W3CDTF">2025-12-25T06:24:41Z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