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47479302"/>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006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06 қантар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57177" y="144747"/>
            <a:ext cx="4712545"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07 </a:t>
            </a:r>
            <a:r>
              <a:rPr lang="kk-KZ" sz="1100" b="1" dirty="0" smtClean="0">
                <a:latin typeface="Times New Roman" panose="02020603050405020304" pitchFamily="18" charset="0"/>
                <a:cs typeface="Times New Roman" panose="02020603050405020304" pitchFamily="18" charset="0"/>
              </a:rPr>
              <a:t>қаңтарға 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a:t>
            </a:r>
            <a:r>
              <a:rPr lang="ru-RU" altLang="ru-RU" sz="1100" b="1" dirty="0" smtClean="0">
                <a:solidFill>
                  <a:srgbClr val="000000"/>
                </a:solidFill>
                <a:latin typeface="Times New Roman" pitchFamily="18" charset="0"/>
                <a:cs typeface="Times New Roman" pitchFamily="18" charset="0"/>
              </a:rPr>
              <a:t>06</a:t>
            </a:r>
            <a:r>
              <a:rPr lang="kk-KZ"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қантар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07 </a:t>
            </a:r>
            <a:r>
              <a:rPr lang="kk-KZ" sz="1100" b="1" dirty="0" smtClean="0">
                <a:latin typeface="Times New Roman" panose="02020603050405020304" pitchFamily="18" charset="0"/>
                <a:cs typeface="Times New Roman" panose="02020603050405020304" pitchFamily="18" charset="0"/>
              </a:rPr>
              <a:t>қаңтар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a:solidFill>
                <a:srgbClr val="000000"/>
              </a:solidFill>
              <a:latin typeface="Times New Roman" pitchFamily="18" charset="0"/>
              <a:cs typeface="Times New Roman" pitchFamily="18" charset="0"/>
              <a:sym typeface="+mn-ea"/>
            </a:endParaRPr>
          </a:p>
          <a:p>
            <a:pPr algn="just"/>
            <a:r>
              <a:rPr lang="kk-KZ" altLang="ru-RU" sz="1100" dirty="0" smtClean="0">
                <a:latin typeface="Times New Roman" panose="02020603050405020304" pitchFamily="18" charset="0"/>
                <a:cs typeface="Times New Roman" panose="02020603050405020304" pitchFamily="18" charset="0"/>
                <a:sym typeface="+mn-ea"/>
              </a:rPr>
              <a:t>Көшпелі </a:t>
            </a:r>
            <a:r>
              <a:rPr lang="kk-KZ" altLang="ru-RU" sz="1100" dirty="0">
                <a:latin typeface="Times New Roman" panose="02020603050405020304" pitchFamily="18" charset="0"/>
                <a:cs typeface="Times New Roman" panose="02020603050405020304" pitchFamily="18" charset="0"/>
                <a:sym typeface="+mn-ea"/>
              </a:rPr>
              <a:t>бұлтты, жауын-шашынсыз. Тұман түседі. Шығыстан, оңтүстік-шығыстан жел соғады, күші 2-7 м/с. Ауа температурасы түнде 10-12, күндіз 6-8 градус суық болады.</a:t>
            </a:r>
            <a:endParaRPr lang="ru-RU" altLang="ru-RU" sz="1100" dirty="0" smtClean="0">
              <a:latin typeface="Times New Roman" panose="02020603050405020304" pitchFamily="18" charset="0"/>
              <a:cs typeface="Times New Roman" panose="02020603050405020304" pitchFamily="18" charset="0"/>
              <a:sym typeface="+mn-ea"/>
            </a:endParaRPr>
          </a:p>
          <a:p>
            <a:pPr algn="just"/>
            <a:r>
              <a:rPr lang="ru-RU" altLang="ru-RU" sz="1100" dirty="0" smtClean="0">
                <a:latin typeface="Times New Roman" panose="02020603050405020304" pitchFamily="18" charset="0"/>
                <a:cs typeface="Times New Roman" panose="02020603050405020304" pitchFamily="18" charset="0"/>
                <a:sym typeface="+mn-ea"/>
              </a:rPr>
              <a:t>                                                   </a:t>
            </a:r>
            <a:r>
              <a:rPr lang="kk-KZ" sz="1100" b="1" dirty="0" smtClean="0">
                <a:latin typeface="Times New Roman" panose="02020603050405020304" pitchFamily="18" charset="0"/>
                <a:cs typeface="Times New Roman" panose="02020603050405020304" pitchFamily="18" charset="0"/>
              </a:rPr>
              <a:t>08  </a:t>
            </a:r>
            <a:r>
              <a:rPr lang="kk-KZ" sz="1100" b="1" dirty="0" smtClean="0">
                <a:latin typeface="Times New Roman" panose="02020603050405020304" pitchFamily="18" charset="0"/>
                <a:cs typeface="Times New Roman" panose="02020603050405020304" pitchFamily="18" charset="0"/>
              </a:rPr>
              <a:t>қаңтарға</a:t>
            </a:r>
            <a:endParaRPr lang="kk-KZ" sz="1100" b="1" dirty="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a:t>
            </a:r>
            <a:r>
              <a:rPr lang="ru-RU" sz="1100" b="1" dirty="0" smtClean="0">
                <a:solidFill>
                  <a:srgbClr val="000000"/>
                </a:solidFill>
                <a:latin typeface="Times New Roman" pitchFamily="18" charset="0"/>
                <a:cs typeface="Times New Roman" pitchFamily="18" charset="0"/>
              </a:rPr>
              <a:t>07</a:t>
            </a:r>
            <a:r>
              <a:rPr lang="kk-KZ"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қаңтар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08 </a:t>
            </a:r>
            <a:r>
              <a:rPr lang="kk-KZ" sz="1100" b="1" dirty="0" smtClean="0">
                <a:latin typeface="Times New Roman" panose="02020603050405020304" pitchFamily="18" charset="0"/>
                <a:cs typeface="Times New Roman" panose="02020603050405020304" pitchFamily="18" charset="0"/>
              </a:rPr>
              <a:t>қаңтар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altLang="ru-RU" sz="1100" dirty="0" smtClean="0">
                <a:latin typeface="Times New Roman" panose="02020603050405020304" pitchFamily="18" charset="0"/>
                <a:cs typeface="Times New Roman" panose="02020603050405020304" pitchFamily="18" charset="0"/>
                <a:sym typeface="+mn-ea"/>
              </a:rPr>
              <a:t>Көшпелі бұлтты, жауын-шашынсыз. Оңтүстік-шығыстан жел соғады</a:t>
            </a:r>
            <a:r>
              <a:rPr lang="kk-KZ" sz="1100" dirty="0" smtClean="0">
                <a:latin typeface="Times New Roman" panose="02020603050405020304" pitchFamily="18" charset="0"/>
                <a:cs typeface="Times New Roman" panose="02020603050405020304" pitchFamily="18" charset="0"/>
              </a:rPr>
              <a:t>, күші 3-8 м/с. Ауа температурасы </a:t>
            </a:r>
            <a:r>
              <a:rPr lang="kk-KZ" sz="1100" dirty="0" smtClean="0">
                <a:latin typeface="Times New Roman" panose="02020603050405020304" pitchFamily="18" charset="0"/>
                <a:cs typeface="Times New Roman" panose="02020603050405020304" pitchFamily="18" charset="0"/>
              </a:rPr>
              <a:t>8-10 </a:t>
            </a:r>
            <a:r>
              <a:rPr lang="kk-KZ" sz="1100" dirty="0" smtClean="0">
                <a:latin typeface="Times New Roman" panose="02020603050405020304" pitchFamily="18" charset="0"/>
                <a:cs typeface="Times New Roman" panose="02020603050405020304" pitchFamily="18" charset="0"/>
              </a:rPr>
              <a:t>градус аяз болады</a:t>
            </a:r>
            <a:r>
              <a:rPr lang="ru-RU" sz="1100" dirty="0" smtClean="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03273383"/>
              </p:ext>
            </p:extLst>
          </p:nvPr>
        </p:nvGraphicFramePr>
        <p:xfrm>
          <a:off x="5009368" y="4017596"/>
          <a:ext cx="4667576" cy="2150650"/>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33403">
                  <a:extLst>
                    <a:ext uri="{9D8B030D-6E8A-4147-A177-3AD203B41FA5}">
                      <a16:colId xmlns:a16="http://schemas.microsoft.com/office/drawing/2014/main" xmlns="" val="1276116030"/>
                    </a:ext>
                  </a:extLst>
                </a:gridCol>
                <a:gridCol w="1433403">
                  <a:extLst>
                    <a:ext uri="{9D8B030D-6E8A-4147-A177-3AD203B41FA5}">
                      <a16:colId xmlns:a16="http://schemas.microsoft.com/office/drawing/2014/main" xmlns=""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900" dirty="0" smtClean="0">
                          <a:solidFill>
                            <a:schemeClr val="tx1"/>
                          </a:solidFill>
                          <a:latin typeface="Times New Roman" panose="02020603050405020304" pitchFamily="18" charset="0"/>
                          <a:cs typeface="Times New Roman" panose="02020603050405020304" pitchFamily="18" charset="0"/>
                        </a:rPr>
                        <a:t>Күкірсутек</a:t>
                      </a:r>
                      <a:r>
                        <a:rPr lang="kk-KZ" sz="9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0.114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942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0.188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262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1.309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0.314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06</a:t>
            </a:r>
            <a:r>
              <a:rPr lang="kk-KZ" altLang="ru-RU" sz="1200" b="1" dirty="0" smtClean="0">
                <a:latin typeface="Times New Roman" panose="02020603050405020304" pitchFamily="18" charset="0"/>
                <a:cs typeface="Times New Roman" panose="02020603050405020304" pitchFamily="18" charset="0"/>
              </a:rPr>
              <a:t> қантардан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239" y="2164666"/>
            <a:ext cx="4728063"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2026 </a:t>
            </a:r>
            <a:r>
              <a:rPr lang="kk-KZ" sz="1100" dirty="0">
                <a:solidFill>
                  <a:schemeClr val="tx1"/>
                </a:solidFill>
                <a:latin typeface="Times New Roman" panose="02020603050405020304" pitchFamily="18" charset="0"/>
                <a:cs typeface="Times New Roman" panose="02020603050405020304" pitchFamily="18" charset="0"/>
              </a:rPr>
              <a:t>жылғы </a:t>
            </a:r>
            <a:r>
              <a:rPr lang="kk-KZ" sz="1100" dirty="0" smtClean="0">
                <a:solidFill>
                  <a:schemeClr val="tx1"/>
                </a:solidFill>
                <a:latin typeface="Times New Roman" panose="02020603050405020304" pitchFamily="18" charset="0"/>
                <a:cs typeface="Times New Roman" panose="02020603050405020304" pitchFamily="18" charset="0"/>
              </a:rPr>
              <a:t>07 </a:t>
            </a:r>
            <a:r>
              <a:rPr lang="kk-KZ" sz="1100" dirty="0">
                <a:solidFill>
                  <a:schemeClr val="tx1"/>
                </a:solidFill>
                <a:latin typeface="Times New Roman" panose="02020603050405020304" pitchFamily="18" charset="0"/>
                <a:cs typeface="Times New Roman" panose="02020603050405020304" pitchFamily="18" charset="0"/>
              </a:rPr>
              <a:t>қаңтарда</a:t>
            </a:r>
            <a:r>
              <a:rPr lang="kk-KZ" sz="1100" dirty="0" smtClean="0">
                <a:solidFill>
                  <a:schemeClr val="tx1"/>
                </a:solidFill>
                <a:latin typeface="Times New Roman" panose="02020603050405020304" pitchFamily="18" charset="0"/>
                <a:cs typeface="Times New Roman" panose="02020603050405020304" pitchFamily="18" charset="0"/>
              </a:rPr>
              <a:t>, түнде </a:t>
            </a:r>
            <a:r>
              <a:rPr lang="kk-KZ" sz="1100" dirty="0">
                <a:solidFill>
                  <a:schemeClr val="tx1"/>
                </a:solidFill>
                <a:latin typeface="Times New Roman" panose="02020603050405020304" pitchFamily="18" charset="0"/>
                <a:cs typeface="Times New Roman" panose="02020603050405020304" pitchFamily="18" charset="0"/>
              </a:rPr>
              <a:t>2026 жылғы </a:t>
            </a:r>
            <a:r>
              <a:rPr lang="kk-KZ" sz="1100" dirty="0" smtClean="0">
                <a:solidFill>
                  <a:schemeClr val="tx1"/>
                </a:solidFill>
                <a:latin typeface="Times New Roman" panose="02020603050405020304" pitchFamily="18" charset="0"/>
                <a:cs typeface="Times New Roman" panose="02020603050405020304" pitchFamily="18" charset="0"/>
              </a:rPr>
              <a:t>08 </a:t>
            </a:r>
            <a:r>
              <a:rPr lang="kk-KZ" sz="1100" dirty="0">
                <a:solidFill>
                  <a:schemeClr val="tx1"/>
                </a:solidFill>
                <a:latin typeface="Times New Roman" panose="02020603050405020304" pitchFamily="18" charset="0"/>
                <a:cs typeface="Times New Roman" panose="02020603050405020304" pitchFamily="18" charset="0"/>
              </a:rPr>
              <a:t>қаңтарда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жиналуына</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altLang="en-US" sz="1100" dirty="0" smtClean="0">
                <a:solidFill>
                  <a:srgbClr val="000000"/>
                </a:solidFill>
                <a:latin typeface="Times New Roman" panose="02020603050405020304" pitchFamily="18" charset="0"/>
              </a:rPr>
              <a:t>көтеріңкі</a:t>
            </a:r>
            <a:r>
              <a:rPr lang="kk-KZ" sz="1100" dirty="0" smtClean="0">
                <a:solidFill>
                  <a:srgbClr val="000000"/>
                </a:solidFill>
                <a:latin typeface="Times New Roman" panose="02020603050405020304"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rPr>
              <a:t>б</a:t>
            </a:r>
            <a:r>
              <a:rPr lang="ru-RU" sz="1100" dirty="0" err="1">
                <a:solidFill>
                  <a:schemeClr val="tx1"/>
                </a:solidFill>
                <a:latin typeface="Times New Roman" panose="02020603050405020304" pitchFamily="18" charset="0"/>
                <a:cs typeface="Times New Roman" panose="02020603050405020304" pitchFamily="18" charset="0"/>
              </a:rPr>
              <a:t>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33239" y="3199030"/>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Аманжолқызы А</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39686</TotalTime>
  <Words>527</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6425</cp:revision>
  <cp:lastPrinted>2021-07-01T07:38:07Z</cp:lastPrinted>
  <dcterms:created xsi:type="dcterms:W3CDTF">2018-03-27T06:03:00Z</dcterms:created>
  <dcterms:modified xsi:type="dcterms:W3CDTF">2026-01-06T07:04:33Z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