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402" autoAdjust="0"/>
  </p:normalViewPr>
  <p:slideViewPr>
    <p:cSldViewPr snapToGrid="0">
      <p:cViewPr>
        <p:scale>
          <a:sx n="90" d="100"/>
          <a:sy n="90" d="100"/>
        </p:scale>
        <p:origin x="-1392" y="1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189495979"/>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10</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lang="ru-RU" dirty="0"/>
                        <a:t>2026 </a:t>
                      </a:r>
                      <a:r>
                        <a:rPr lang="ru-RU" dirty="0" err="1"/>
                        <a:t>жыл</a:t>
                      </a:r>
                      <a:r>
                        <a:rPr lang="ru-RU" baseline="0" dirty="0"/>
                        <a:t> 10 </a:t>
                      </a:r>
                      <a:r>
                        <a:rPr lang="ru-RU" baseline="0" dirty="0" err="1"/>
                        <a:t>қаңтар</a:t>
                      </a:r>
                      <a:endParaRPr lang="ru-RU"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246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hangingPunct="1">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defRPr/>
            </a:pPr>
            <a:r>
              <a:rPr lang="ru-RU" altLang="ru-RU" sz="1200" b="1" dirty="0">
                <a:latin typeface="Times New Roman" panose="02020603050405020304" pitchFamily="18" charset="0"/>
                <a:cs typeface="Times New Roman" pitchFamily="18" charset="0"/>
              </a:rPr>
              <a:t>2026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11 </a:t>
            </a:r>
            <a:r>
              <a:rPr lang="kk-KZ" altLang="ru-RU" sz="1200" b="1" dirty="0">
                <a:latin typeface="Times New Roman" panose="02020603050405020304" pitchFamily="18" charset="0"/>
                <a:cs typeface="Times New Roman" pitchFamily="18" charset="0"/>
              </a:rPr>
              <a:t>қаңтарға</a:t>
            </a:r>
            <a:endParaRPr lang="ru-RU" altLang="ru-RU" sz="1200" b="1" dirty="0">
              <a:latin typeface="Times New Roman" panose="02020603050405020304" pitchFamily="18" charset="0"/>
              <a:cs typeface="Times New Roman" pitchFamily="18" charset="0"/>
            </a:endParaRPr>
          </a:p>
          <a:p>
            <a:pPr algn="ctr" hangingPunct="1">
              <a:defRPr/>
            </a:pPr>
            <a:r>
              <a:rPr lang="ru-RU" altLang="ru-RU" sz="1200" b="1" dirty="0">
                <a:latin typeface="Times New Roman" panose="02020603050405020304" pitchFamily="18" charset="0"/>
                <a:cs typeface="Times New Roman" pitchFamily="18" charset="0"/>
              </a:rPr>
              <a:t>10 </a:t>
            </a:r>
            <a:r>
              <a:rPr lang="ru-RU" altLang="ru-RU" sz="1200" b="1" dirty="0" err="1">
                <a:latin typeface="Times New Roman" panose="02020603050405020304" pitchFamily="18" charset="0"/>
                <a:cs typeface="Times New Roman" pitchFamily="18" charset="0"/>
              </a:rPr>
              <a:t>қаңтар</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11 </a:t>
            </a:r>
            <a:r>
              <a:rPr lang="ru-RU" altLang="ru-RU" sz="1200" b="1" dirty="0" err="1">
                <a:latin typeface="Times New Roman" panose="02020603050405020304" pitchFamily="18" charset="0"/>
                <a:cs typeface="Times New Roman" pitchFamily="18" charset="0"/>
              </a:rPr>
              <a:t>қаңтар</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hangingPunct="1">
              <a:defRPr/>
            </a:pPr>
            <a:endParaRPr lang="en-US" altLang="ru-RU" sz="1200" b="1" dirty="0">
              <a:latin typeface="Times New Roman" panose="02020603050405020304" pitchFamily="18" charset="0"/>
              <a:cs typeface="Times New Roman" pitchFamily="18" charset="0"/>
            </a:endParaRPr>
          </a:p>
          <a:p>
            <a:pPr indent="179388" algn="just" hangingPunct="1">
              <a:defRPr/>
            </a:pPr>
            <a:r>
              <a:rPr lang="kk-KZ" sz="1200" dirty="0">
                <a:solidFill>
                  <a:prstClr val="black"/>
                </a:solidFill>
                <a:latin typeface="Times New Roman" panose="02020603050405020304" pitchFamily="18" charset="0"/>
                <a:cs typeface="Times New Roman" pitchFamily="18" charset="0"/>
              </a:rPr>
              <a:t>Көшпелі б</a:t>
            </a:r>
            <a:r>
              <a:rPr lang="kk-KZ" sz="1100" dirty="0">
                <a:solidFill>
                  <a:prstClr val="black"/>
                </a:solidFill>
                <a:latin typeface="Times New Roman" panose="02020603050405020304" pitchFamily="18" charset="0"/>
                <a:cs typeface="Times New Roman" pitchFamily="18" charset="0"/>
              </a:rPr>
              <a:t>ұлтты</a:t>
            </a:r>
            <a:r>
              <a:rPr lang="ru-RU" sz="1100" dirty="0">
                <a:solidFill>
                  <a:prstClr val="black"/>
                </a:solidFill>
                <a:latin typeface="Times New Roman" panose="02020603050405020304" pitchFamily="18" charset="0"/>
                <a:cs typeface="Times New Roman" pitchFamily="18" charset="0"/>
              </a:rPr>
              <a:t>,</a:t>
            </a:r>
            <a:r>
              <a:rPr lang="kk-KZ" sz="1100" dirty="0">
                <a:solidFill>
                  <a:prstClr val="black"/>
                </a:solidFill>
                <a:latin typeface="Times New Roman" panose="02020603050405020304" pitchFamily="18" charset="0"/>
                <a:cs typeface="Times New Roman" pitchFamily="18" charset="0"/>
              </a:rPr>
              <a:t> күндіз жауын-шашын (жаңбыр, қар), көктайғақ. </a:t>
            </a:r>
            <a:r>
              <a:rPr lang="ru-RU" sz="1100" dirty="0" err="1">
                <a:solidFill>
                  <a:prstClr val="black"/>
                </a:solidFill>
                <a:latin typeface="Times New Roman" panose="02020603050405020304" pitchFamily="18" charset="0"/>
                <a:cs typeface="Times New Roman" pitchFamily="18" charset="0"/>
              </a:rPr>
              <a:t>Оңүстік</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бағыттан</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жел</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соғады</a:t>
            </a:r>
            <a:r>
              <a:rPr lang="ru-RU" sz="1100" dirty="0">
                <a:solidFill>
                  <a:prstClr val="black"/>
                </a:solidFill>
                <a:latin typeface="Times New Roman" panose="02020603050405020304" pitchFamily="18" charset="0"/>
                <a:cs typeface="Times New Roman" pitchFamily="18" charset="0"/>
              </a:rPr>
              <a:t>, </a:t>
            </a:r>
            <a:r>
              <a:rPr lang="kk-KZ" sz="1100" dirty="0">
                <a:solidFill>
                  <a:prstClr val="black"/>
                </a:solidFill>
                <a:latin typeface="Times New Roman" panose="02020603050405020304" pitchFamily="18" charset="0"/>
                <a:cs typeface="Times New Roman" pitchFamily="18" charset="0"/>
              </a:rPr>
              <a:t>күші 3-8, күндіз 9-14 м/с.</a:t>
            </a:r>
            <a:r>
              <a:rPr lang="ru-RU" sz="1100" dirty="0">
                <a:solidFill>
                  <a:prstClr val="black"/>
                </a:solidFill>
                <a:latin typeface="Times New Roman" panose="02020603050405020304" pitchFamily="18" charset="0"/>
                <a:cs typeface="Times New Roman" pitchFamily="18" charset="0"/>
              </a:rPr>
              <a:t> А</a:t>
            </a:r>
            <a:r>
              <a:rPr lang="kk-KZ" sz="1100" dirty="0">
                <a:solidFill>
                  <a:prstClr val="black"/>
                </a:solidFill>
                <a:latin typeface="Times New Roman" panose="02020603050405020304" pitchFamily="18" charset="0"/>
                <a:cs typeface="Times New Roman" pitchFamily="18" charset="0"/>
              </a:rPr>
              <a:t>уа температурасы түнде 12-14 градус аяз, күндіз -</a:t>
            </a:r>
            <a:r>
              <a:rPr lang="kk-KZ" sz="1100">
                <a:solidFill>
                  <a:prstClr val="black"/>
                </a:solidFill>
                <a:latin typeface="Times New Roman" panose="02020603050405020304" pitchFamily="18" charset="0"/>
                <a:cs typeface="Times New Roman" pitchFamily="18" charset="0"/>
              </a:rPr>
              <a:t>1+1 градус жылы</a:t>
            </a:r>
            <a:r>
              <a:rPr lang="kk-KZ" sz="1100" dirty="0">
                <a:solidFill>
                  <a:prstClr val="black"/>
                </a:solidFill>
                <a:latin typeface="Times New Roman" panose="02020603050405020304" pitchFamily="18" charset="0"/>
                <a:cs typeface="Times New Roman" pitchFamily="18" charset="0"/>
              </a:rPr>
              <a:t>.</a:t>
            </a:r>
          </a:p>
          <a:p>
            <a:pPr indent="179388" algn="just" hangingPunct="1">
              <a:defRPr/>
            </a:pPr>
            <a:endParaRPr lang="ru-RU" altLang="ru-RU" sz="1200" b="1" dirty="0">
              <a:solidFill>
                <a:prstClr val="black"/>
              </a:solidFill>
              <a:latin typeface="Times New Roman" panose="02020603050405020304" pitchFamily="18" charset="0"/>
              <a:cs typeface="Times New Roman" pitchFamily="18" charset="0"/>
            </a:endParaRPr>
          </a:p>
          <a:p>
            <a:pPr indent="355600" algn="ctr" hangingPunct="1">
              <a:defRPr/>
            </a:pPr>
            <a:r>
              <a:rPr lang="ru-RU" altLang="ru-RU" sz="1200" b="1" dirty="0">
                <a:latin typeface="Times New Roman" panose="02020603050405020304" pitchFamily="18" charset="0"/>
                <a:cs typeface="Times New Roman" pitchFamily="18" charset="0"/>
              </a:rPr>
              <a:t>2026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12 </a:t>
            </a:r>
            <a:r>
              <a:rPr lang="ru-RU" altLang="ru-RU" sz="1200" b="1" dirty="0" err="1">
                <a:latin typeface="Times New Roman" panose="02020603050405020304" pitchFamily="18" charset="0"/>
                <a:cs typeface="Times New Roman" pitchFamily="18" charset="0"/>
              </a:rPr>
              <a:t>қантар</a:t>
            </a:r>
            <a:r>
              <a:rPr lang="kk-KZ" altLang="ru-RU" sz="1200" b="1" dirty="0">
                <a:latin typeface="Times New Roman" panose="02020603050405020304" pitchFamily="18" charset="0"/>
                <a:cs typeface="Times New Roman" pitchFamily="18" charset="0"/>
              </a:rPr>
              <a:t>ға</a:t>
            </a:r>
          </a:p>
          <a:p>
            <a:pPr indent="177800" algn="ctr" hangingPunct="1">
              <a:defRPr/>
            </a:pPr>
            <a:r>
              <a:rPr lang="kk-KZ" altLang="ru-RU" sz="1200" b="1" dirty="0">
                <a:latin typeface="Times New Roman" panose="02020603050405020304" pitchFamily="18" charset="0"/>
                <a:cs typeface="Times New Roman" pitchFamily="18" charset="0"/>
              </a:rPr>
              <a:t>11 қаңтар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12 </a:t>
            </a:r>
            <a:r>
              <a:rPr lang="ru-RU" altLang="ru-RU" sz="1200" b="1" dirty="0" err="1">
                <a:latin typeface="Times New Roman" panose="02020603050405020304" pitchFamily="18" charset="0"/>
                <a:cs typeface="Times New Roman" pitchFamily="18" charset="0"/>
              </a:rPr>
              <a:t>қантар</a:t>
            </a:r>
            <a:r>
              <a:rPr lang="ru-RU" altLang="ru-RU" sz="1200" b="1" dirty="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hangingPunct="1">
              <a:defRPr/>
            </a:pPr>
            <a:r>
              <a:rPr lang="kk-KZ" sz="1100" dirty="0">
                <a:solidFill>
                  <a:prstClr val="black"/>
                </a:solidFill>
                <a:latin typeface="Times New Roman" panose="02020603050405020304" pitchFamily="18" charset="0"/>
                <a:cs typeface="Times New Roman" pitchFamily="18" charset="0"/>
              </a:rPr>
              <a:t>Көшпелі бұлтты, кей уақыттарда қар, бұрқасын, көктайғақ. Батыстан жел соғады, күші 9-14, екпіні 15-20 м/с.</a:t>
            </a:r>
            <a:r>
              <a:rPr lang="ru-RU" sz="1100" dirty="0">
                <a:solidFill>
                  <a:prstClr val="black"/>
                </a:solidFill>
                <a:latin typeface="Times New Roman" panose="02020603050405020304" pitchFamily="18" charset="0"/>
                <a:cs typeface="Times New Roman" pitchFamily="18" charset="0"/>
              </a:rPr>
              <a:t> А</a:t>
            </a:r>
            <a:r>
              <a:rPr lang="kk-KZ" sz="1100" dirty="0">
                <a:solidFill>
                  <a:prstClr val="black"/>
                </a:solidFill>
                <a:latin typeface="Times New Roman" panose="02020603050405020304" pitchFamily="18" charset="0"/>
                <a:cs typeface="Times New Roman" pitchFamily="18" charset="0"/>
              </a:rPr>
              <a:t>уа температурасы 0,-2 </a:t>
            </a:r>
            <a:r>
              <a:rPr lang="" sz="1100" dirty="0">
                <a:solidFill>
                  <a:prstClr val="black"/>
                </a:solidFill>
                <a:latin typeface="Times New Roman" panose="02020603050405020304" pitchFamily="18" charset="0"/>
                <a:cs typeface="Times New Roman" pitchFamily="18" charset="0"/>
              </a:rPr>
              <a:t>градус </a:t>
            </a:r>
            <a:r>
              <a:rPr lang="kk-KZ" sz="1100" dirty="0">
                <a:solidFill>
                  <a:prstClr val="black"/>
                </a:solidFill>
                <a:latin typeface="Times New Roman" panose="02020603050405020304" pitchFamily="18" charset="0"/>
                <a:cs typeface="Times New Roman" pitchFamily="18" charset="0"/>
              </a:rPr>
              <a:t>аяз</a:t>
            </a:r>
            <a:r>
              <a:rPr lang="" sz="1100" dirty="0">
                <a:solidFill>
                  <a:prstClr val="black"/>
                </a:solidFill>
                <a:latin typeface="Times New Roman" panose="02020603050405020304" pitchFamily="18" charset="0"/>
                <a:cs typeface="Times New Roman" pitchFamily="18" charset="0"/>
              </a:rPr>
              <a:t>. </a:t>
            </a:r>
            <a:endParaRPr lang="kk-KZ" sz="1100" dirty="0">
              <a:solidFill>
                <a:prstClr val="black"/>
              </a:solidFill>
              <a:latin typeface="Times New Roman" panose="02020603050405020304" pitchFamily="18" charset="0"/>
              <a:cs typeface="Times New Roman" pitchFamily="18" charset="0"/>
            </a:endParaRPr>
          </a:p>
        </p:txBody>
      </p:sp>
      <p:graphicFrame>
        <p:nvGraphicFramePr>
          <p:cNvPr id="27" name="Table"/>
          <p:cNvGraphicFramePr/>
          <p:nvPr>
            <p:extLst>
              <p:ext uri="{D42A27DB-BD31-4B8C-83A1-F6EECF244321}">
                <p14:modId xmlns:p14="http://schemas.microsoft.com/office/powerpoint/2010/main" val="1071281368"/>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113</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a:t>
                      </a:r>
                      <a:r>
                        <a:rPr lang="ru-RU" sz="1100" dirty="0">
                          <a:solidFill>
                            <a:srgbClr val="000000"/>
                          </a:solidFill>
                          <a:effectLst/>
                          <a:latin typeface="Times New Roman" panose="02020603050405020304" pitchFamily="18" charset="0"/>
                        </a:rPr>
                        <a:t>7</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113</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a:t>
                      </a:r>
                      <a:r>
                        <a:rPr lang="ru-RU" sz="1100" dirty="0">
                          <a:solidFill>
                            <a:srgbClr val="000000"/>
                          </a:solidFill>
                          <a:effectLst/>
                          <a:latin typeface="Times New Roman" panose="02020603050405020304" pitchFamily="18" charset="0"/>
                        </a:rPr>
                        <a:t>4</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37</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0.1</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1073</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0.2</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129</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0.6</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11</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a:t>
                      </a:r>
                      <a:r>
                        <a:rPr lang="ru-RU" sz="1100" dirty="0">
                          <a:solidFill>
                            <a:srgbClr val="000000"/>
                          </a:solidFill>
                          <a:effectLst/>
                          <a:latin typeface="Times New Roman" panose="02020603050405020304" pitchFamily="18" charset="0"/>
                        </a:rPr>
                        <a:t>0</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7</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0</a:t>
                      </a:r>
                      <a:r>
                        <a:rPr lang="ru-KZ" sz="1100" dirty="0">
                          <a:solidFill>
                            <a:srgbClr val="000000"/>
                          </a:solidFill>
                          <a:effectLst/>
                          <a:latin typeface="Times New Roman" panose="02020603050405020304" pitchFamily="18" charset="0"/>
                        </a:rPr>
                        <a:t>.</a:t>
                      </a:r>
                      <a:r>
                        <a:rPr lang="ru-RU" sz="1100" dirty="0">
                          <a:solidFill>
                            <a:srgbClr val="000000"/>
                          </a:solidFill>
                          <a:effectLst/>
                          <a:latin typeface="Times New Roman" panose="02020603050405020304" pitchFamily="18" charset="0"/>
                        </a:rPr>
                        <a:t>9</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kk-KZ" dirty="0"/>
              <a:t>6</a:t>
            </a:r>
            <a:r>
              <a:rPr dirty="0"/>
              <a:t> </a:t>
            </a:r>
            <a:r>
              <a:rPr dirty="0" err="1"/>
              <a:t>жылғы</a:t>
            </a:r>
            <a:r>
              <a:rPr dirty="0"/>
              <a:t> </a:t>
            </a:r>
            <a:r>
              <a:rPr lang="ru-RU" dirty="0">
                <a:latin typeface="Times New Roman" panose="02020603050405020304" pitchFamily="18" charset="0"/>
                <a:cs typeface="Times New Roman" pitchFamily="18" charset="0"/>
              </a:rPr>
              <a:t>10</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қаңтар</a:t>
            </a:r>
            <a:r>
              <a:rPr lang="ru-RU" altLang="ru-RU" sz="1200" b="1" dirty="0">
                <a:latin typeface="Times New Roman" panose="02020603050405020304" pitchFamily="18" charset="0"/>
                <a:cs typeface="Times New Roman" pitchFamily="18" charset="0"/>
              </a:rPr>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73637" y="2583878"/>
            <a:ext cx="4679950" cy="1015659"/>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ru-RU" sz="1200" dirty="0"/>
              <a:t>     10 </a:t>
            </a:r>
            <a:r>
              <a:rPr lang="ru-RU" sz="1200" dirty="0" err="1"/>
              <a:t>қаңтарда</a:t>
            </a:r>
            <a:r>
              <a:rPr lang="ru-RU" sz="1200" dirty="0"/>
              <a:t> </a:t>
            </a:r>
            <a:r>
              <a:rPr lang="ru-RU" sz="1200" dirty="0" err="1"/>
              <a:t>түнде</a:t>
            </a:r>
            <a:r>
              <a:rPr lang="ru-RU" sz="1200" b="1" dirty="0">
                <a:latin typeface="Times New Roman" pitchFamily="18" charset="0"/>
                <a:cs typeface="Times New Roman" pitchFamily="18" charset="0"/>
              </a:rPr>
              <a:t> </a:t>
            </a:r>
            <a:r>
              <a:rPr lang="ru-RU" sz="1200" dirty="0" err="1"/>
              <a:t>метеорологиялық</a:t>
            </a:r>
            <a:r>
              <a:rPr lang="ru-RU" sz="1200" dirty="0"/>
              <a:t> </a:t>
            </a:r>
            <a:r>
              <a:rPr lang="ru-RU" sz="1200" dirty="0" err="1"/>
              <a:t>жағдайлар</a:t>
            </a:r>
            <a:r>
              <a:rPr lang="ru-RU" sz="1200" dirty="0"/>
              <a:t> </a:t>
            </a:r>
            <a:r>
              <a:rPr lang="ru-RU" sz="1200" dirty="0" err="1"/>
              <a:t>қала</a:t>
            </a:r>
            <a:r>
              <a:rPr lang="ru-RU" sz="1200" dirty="0"/>
              <a:t> </a:t>
            </a:r>
            <a:r>
              <a:rPr lang="ru-RU" sz="1200" dirty="0" err="1"/>
              <a:t>атмосферасында</a:t>
            </a:r>
            <a:r>
              <a:rPr lang="ru-RU" sz="1200" dirty="0"/>
              <a:t> </a:t>
            </a:r>
            <a:r>
              <a:rPr lang="ru-RU" sz="1200" dirty="0" err="1"/>
              <a:t>ластаушы</a:t>
            </a:r>
            <a:r>
              <a:rPr lang="ru-RU" sz="1200" dirty="0"/>
              <a:t> </a:t>
            </a:r>
            <a:r>
              <a:rPr lang="ru-RU" sz="1200" dirty="0" err="1"/>
              <a:t>заттардың</a:t>
            </a:r>
            <a:r>
              <a:rPr lang="ru-RU" sz="1200" b="1" dirty="0"/>
              <a:t> </a:t>
            </a:r>
            <a:r>
              <a:rPr lang="ru-RU" sz="1200" b="1" dirty="0" err="1">
                <a:latin typeface="Times New Roman" pitchFamily="18" charset="0"/>
                <a:cs typeface="Times New Roman" pitchFamily="18" charset="0"/>
              </a:rPr>
              <a:t>жиналуына</a:t>
            </a:r>
            <a:r>
              <a:rPr lang="ru-RU" sz="1200" b="1" dirty="0"/>
              <a:t> </a:t>
            </a:r>
            <a:r>
              <a:rPr lang="ru-RU" sz="1200" dirty="0" err="1"/>
              <a:t>ықпал</a:t>
            </a:r>
            <a:r>
              <a:rPr lang="ru-RU" sz="1200" dirty="0"/>
              <a:t> </a:t>
            </a:r>
            <a:r>
              <a:rPr lang="ru-RU" sz="1200" dirty="0" err="1"/>
              <a:t>етеді</a:t>
            </a:r>
            <a:r>
              <a:rPr lang="ru-RU" sz="1200" dirty="0"/>
              <a:t>. </a:t>
            </a:r>
          </a:p>
          <a:p>
            <a:pPr algn="just">
              <a:defRPr sz="1200">
                <a:latin typeface="Times New Roman"/>
                <a:ea typeface="Times New Roman"/>
                <a:cs typeface="Times New Roman"/>
                <a:sym typeface="Times New Roman"/>
              </a:defRPr>
            </a:pPr>
            <a:r>
              <a:rPr lang="ru-RU" sz="1200" dirty="0"/>
              <a:t>      </a:t>
            </a:r>
            <a:r>
              <a:rPr lang="ru-RU" sz="1200" dirty="0" err="1"/>
              <a:t>Жалпы</a:t>
            </a:r>
            <a:r>
              <a:rPr lang="ru-RU" sz="1200" dirty="0"/>
              <a:t> </a:t>
            </a:r>
            <a:r>
              <a:rPr lang="ru-RU" sz="1200" dirty="0" err="1"/>
              <a:t>қала</a:t>
            </a:r>
            <a:r>
              <a:rPr lang="ru-RU" sz="1200" dirty="0"/>
              <a:t> </a:t>
            </a:r>
            <a:r>
              <a:rPr lang="ru-RU" sz="1200" dirty="0" err="1"/>
              <a:t>бойынша</a:t>
            </a:r>
            <a:r>
              <a:rPr lang="ru-RU" sz="1200" dirty="0"/>
              <a:t> </a:t>
            </a:r>
            <a:r>
              <a:rPr lang="ru-RU" sz="1200" dirty="0" err="1"/>
              <a:t>ауаның</a:t>
            </a:r>
            <a:r>
              <a:rPr lang="ru-RU" sz="1200" dirty="0"/>
              <a:t> </a:t>
            </a:r>
            <a:r>
              <a:rPr lang="ru-RU" sz="1200" dirty="0" err="1"/>
              <a:t>ластану</a:t>
            </a:r>
            <a:r>
              <a:rPr lang="ru-RU" sz="1200" dirty="0"/>
              <a:t> </a:t>
            </a:r>
            <a:r>
              <a:rPr lang="ru-RU" sz="1200" dirty="0" err="1"/>
              <a:t>деңгейінің</a:t>
            </a:r>
            <a:r>
              <a:rPr lang="ru-RU" sz="1200" dirty="0"/>
              <a:t> </a:t>
            </a:r>
            <a:r>
              <a:rPr lang="ru-RU" sz="1200" b="1" dirty="0" err="1"/>
              <a:t>көтеріңкі</a:t>
            </a:r>
            <a:r>
              <a:rPr lang="ru-RU" sz="1200" b="1" dirty="0"/>
              <a:t> </a:t>
            </a:r>
            <a:r>
              <a:rPr lang="ru-RU" sz="1200" dirty="0" err="1"/>
              <a:t>болуы</a:t>
            </a:r>
            <a:r>
              <a:rPr lang="ru-RU" sz="1200" dirty="0"/>
              <a:t> </a:t>
            </a:r>
            <a:r>
              <a:rPr lang="ru-RU" sz="1200" dirty="0" err="1"/>
              <a:t>күтілуде</a:t>
            </a:r>
            <a:r>
              <a:rPr lang="ru-RU" dirty="0"/>
              <a:t>.</a:t>
            </a:r>
          </a:p>
          <a:p>
            <a:pPr algn="just">
              <a:defRPr sz="1200">
                <a:latin typeface="Times New Roman"/>
                <a:ea typeface="Times New Roman"/>
                <a:cs typeface="Times New Roman"/>
                <a:sym typeface="Times New Roman"/>
              </a:defRPr>
            </a:pPr>
            <a:r>
              <a:rPr lang="ru-RU" dirty="0"/>
              <a:t>      </a:t>
            </a:r>
          </a:p>
        </p:txBody>
      </p:sp>
      <p:sp>
        <p:nvSpPr>
          <p:cNvPr id="13" name="TextBox 12">
            <a:extLst>
              <a:ext uri="{FF2B5EF4-FFF2-40B4-BE49-F238E27FC236}">
                <a16:creationId xmlns:a16="http://schemas.microsoft.com/office/drawing/2014/main" id="{BC6889AA-95F2-410E-B1F7-CAC58948B58C}"/>
              </a:ext>
            </a:extLst>
          </p:cNvPr>
          <p:cNvSpPr txBox="1"/>
          <p:nvPr/>
        </p:nvSpPr>
        <p:spPr>
          <a:xfrm>
            <a:off x="5004217" y="3404873"/>
            <a:ext cx="4680169" cy="261610"/>
          </a:xfrm>
          <a:prstGeom prst="rect">
            <a:avLst/>
          </a:prstGeom>
          <a:solidFill>
            <a:sysClr val="window" lastClr="FFFFFF"/>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1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2, 3 дәрежелі ҚМЖ ескертуі жоқ</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116510" y="6167960"/>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Жолдыбай Н.</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rPr dirty="0" err="1"/>
                        <a:t>Егер</a:t>
                      </a:r>
                      <a:r>
                        <a:rPr dirty="0"/>
                        <a:t> </a:t>
                      </a:r>
                      <a:r>
                        <a:rPr dirty="0" err="1"/>
                        <a:t>екі</a:t>
                      </a:r>
                      <a:r>
                        <a:rPr dirty="0"/>
                        <a:t> </a:t>
                      </a:r>
                      <a:r>
                        <a:rPr dirty="0" err="1"/>
                        <a:t>күн</a:t>
                      </a:r>
                      <a:r>
                        <a:rPr dirty="0"/>
                        <a:t> </a:t>
                      </a:r>
                      <a:r>
                        <a:rPr dirty="0" err="1"/>
                        <a:t>қатарынан</a:t>
                      </a:r>
                      <a:r>
                        <a:rPr dirty="0"/>
                        <a:t> </a:t>
                      </a:r>
                      <a:r>
                        <a:rPr dirty="0" err="1"/>
                        <a:t>немесе</a:t>
                      </a:r>
                      <a:r>
                        <a:rPr dirty="0"/>
                        <a:t> </a:t>
                      </a:r>
                      <a:r>
                        <a:rPr dirty="0" err="1"/>
                        <a:t>одан</a:t>
                      </a:r>
                      <a:r>
                        <a:rPr dirty="0"/>
                        <a:t> </a:t>
                      </a:r>
                      <a:r>
                        <a:rPr dirty="0" err="1"/>
                        <a:t>да</a:t>
                      </a:r>
                      <a:r>
                        <a:rPr dirty="0"/>
                        <a:t> </a:t>
                      </a:r>
                      <a:r>
                        <a:rPr dirty="0" err="1"/>
                        <a:t>көп</a:t>
                      </a:r>
                      <a:r>
                        <a:rPr dirty="0"/>
                        <a:t> </a:t>
                      </a:r>
                      <a:r>
                        <a:rPr dirty="0" err="1"/>
                        <a:t>уақыт</a:t>
                      </a:r>
                      <a:r>
                        <a:rPr dirty="0"/>
                        <a:t> </a:t>
                      </a:r>
                      <a:r>
                        <a:rPr dirty="0" err="1"/>
                        <a:t>ішінде</a:t>
                      </a:r>
                      <a:r>
                        <a:rPr dirty="0"/>
                        <a:t> "Р" </a:t>
                      </a:r>
                      <a:r>
                        <a:rPr dirty="0" err="1"/>
                        <a:t>параметрі</a:t>
                      </a:r>
                      <a:r>
                        <a:rPr dirty="0"/>
                        <a:t> </a:t>
                      </a:r>
                      <a:r>
                        <a:rPr dirty="0" err="1"/>
                        <a:t>өте</a:t>
                      </a:r>
                      <a:r>
                        <a:rPr dirty="0"/>
                        <a:t> </a:t>
                      </a:r>
                      <a:r>
                        <a:rPr dirty="0" err="1"/>
                        <a:t>жоғары</a:t>
                      </a:r>
                      <a:r>
                        <a:rPr dirty="0"/>
                        <a:t> </a:t>
                      </a:r>
                      <a:r>
                        <a:rPr dirty="0" err="1"/>
                        <a:t>дәрежені</a:t>
                      </a:r>
                      <a:r>
                        <a:rPr dirty="0"/>
                        <a:t> </a:t>
                      </a:r>
                      <a:r>
                        <a:rPr dirty="0" err="1"/>
                        <a:t>көрсетсе</a:t>
                      </a:r>
                      <a:r>
                        <a:rPr dirty="0"/>
                        <a:t>, </a:t>
                      </a:r>
                      <a:r>
                        <a:rPr dirty="0" err="1"/>
                        <a:t>сондай-ақ</a:t>
                      </a:r>
                      <a:r>
                        <a:rPr dirty="0"/>
                        <a:t> </a:t>
                      </a:r>
                      <a:r>
                        <a:rPr dirty="0" err="1"/>
                        <a:t>барлық</a:t>
                      </a:r>
                      <a:r>
                        <a:rPr dirty="0"/>
                        <a:t> </a:t>
                      </a:r>
                      <a:r>
                        <a:rPr dirty="0" err="1"/>
                        <a:t>немесе</a:t>
                      </a:r>
                      <a:r>
                        <a:rPr dirty="0"/>
                        <a:t> </a:t>
                      </a:r>
                      <a:r>
                        <a:rPr dirty="0" err="1"/>
                        <a:t>посттардың</a:t>
                      </a:r>
                      <a:r>
                        <a:rPr dirty="0"/>
                        <a:t> </a:t>
                      </a:r>
                      <a:r>
                        <a:rPr dirty="0" err="1"/>
                        <a:t>басым</a:t>
                      </a:r>
                      <a:r>
                        <a:rPr dirty="0"/>
                        <a:t> </a:t>
                      </a:r>
                      <a:r>
                        <a:rPr dirty="0" err="1"/>
                        <a:t>бөлігінде</a:t>
                      </a:r>
                      <a:r>
                        <a:rPr dirty="0"/>
                        <a:t> СИ ≥ 5ПДК</a:t>
                      </a:r>
                      <a:r>
                        <a:rPr baseline="-25000" dirty="0"/>
                        <a:t>м.р. </a:t>
                      </a:r>
                      <a:r>
                        <a:rPr dirty="0" err="1"/>
                        <a:t>шарты</a:t>
                      </a:r>
                      <a:r>
                        <a:rPr dirty="0"/>
                        <a:t> </a:t>
                      </a:r>
                      <a:r>
                        <a:rPr dirty="0" err="1"/>
                        <a:t>орындалса</a:t>
                      </a:r>
                      <a:r>
                        <a:rPr dirty="0"/>
                        <a:t>.</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87795585"/>
              </p:ext>
            </p:extLst>
          </p:nvPr>
        </p:nvGraphicFramePr>
        <p:xfrm>
          <a:off x="5116510" y="5385388"/>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4008</TotalTime>
  <Words>695</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366</cp:revision>
  <dcterms:modified xsi:type="dcterms:W3CDTF">2026-01-10T08:40:39Z</dcterms:modified>
</cp:coreProperties>
</file>