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6150900"/>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13 қантар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8909" y="147464"/>
            <a:ext cx="4816721"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14 </a:t>
            </a:r>
            <a:r>
              <a:rPr lang="kk-KZ" sz="1200" b="1" dirty="0" smtClean="0">
                <a:latin typeface="Times New Roman" panose="02020603050405020304" pitchFamily="18" charset="0"/>
                <a:cs typeface="Times New Roman" panose="02020603050405020304" pitchFamily="18" charset="0"/>
              </a:rPr>
              <a:t>қаңтарға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13</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қантар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smtClean="0">
                <a:latin typeface="Times New Roman" panose="02020603050405020304" pitchFamily="18" charset="0"/>
                <a:cs typeface="Times New Roman" panose="02020603050405020304" pitchFamily="18" charset="0"/>
              </a:rPr>
              <a:t>қаңтар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altLang="ru-RU" sz="1200" dirty="0" smtClean="0">
                <a:latin typeface="Times New Roman" panose="02020603050405020304" pitchFamily="18" charset="0"/>
                <a:cs typeface="Times New Roman" panose="02020603050405020304" pitchFamily="18" charset="0"/>
                <a:sym typeface="+mn-ea"/>
              </a:rPr>
              <a:t>Бұлтты</a:t>
            </a:r>
            <a:r>
              <a:rPr lang="kk-KZ" altLang="ru-RU" sz="1200" dirty="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sym typeface="+mn-ea"/>
              </a:rPr>
              <a:t>жауын-шашынсыз. </a:t>
            </a:r>
            <a:r>
              <a:rPr lang="kk-KZ" altLang="ru-RU" sz="1200" dirty="0">
                <a:latin typeface="Times New Roman" panose="02020603050405020304" pitchFamily="18" charset="0"/>
                <a:cs typeface="Times New Roman" panose="02020603050405020304" pitchFamily="18" charset="0"/>
                <a:sym typeface="+mn-ea"/>
              </a:rPr>
              <a:t>Ш</a:t>
            </a:r>
            <a:r>
              <a:rPr lang="kk-KZ" altLang="ru-RU" sz="1200" dirty="0" smtClean="0">
                <a:latin typeface="Times New Roman" panose="02020603050405020304" pitchFamily="18" charset="0"/>
                <a:cs typeface="Times New Roman" panose="02020603050405020304" pitchFamily="18" charset="0"/>
                <a:sym typeface="+mn-ea"/>
              </a:rPr>
              <a:t>ығыстан </a:t>
            </a:r>
            <a:r>
              <a:rPr lang="kk-KZ" altLang="ru-RU" sz="1200" dirty="0" smtClean="0">
                <a:latin typeface="Times New Roman" panose="02020603050405020304" pitchFamily="18" charset="0"/>
                <a:cs typeface="Times New Roman" panose="02020603050405020304" pitchFamily="18" charset="0"/>
                <a:sym typeface="+mn-ea"/>
              </a:rPr>
              <a:t>жел соғады, </a:t>
            </a:r>
            <a:r>
              <a:rPr lang="kk-KZ" altLang="ru-RU" sz="1200" dirty="0">
                <a:latin typeface="Times New Roman" panose="02020603050405020304" pitchFamily="18" charset="0"/>
                <a:cs typeface="Times New Roman" panose="02020603050405020304" pitchFamily="18" charset="0"/>
                <a:sym typeface="+mn-ea"/>
              </a:rPr>
              <a:t>күші </a:t>
            </a:r>
            <a:r>
              <a:rPr lang="kk-KZ" altLang="ru-RU" sz="1200" dirty="0" smtClean="0">
                <a:latin typeface="Times New Roman" panose="02020603050405020304" pitchFamily="18" charset="0"/>
                <a:cs typeface="Times New Roman" panose="02020603050405020304" pitchFamily="18" charset="0"/>
                <a:sym typeface="+mn-ea"/>
              </a:rPr>
              <a:t>9-14, </a:t>
            </a:r>
            <a:r>
              <a:rPr lang="kk-KZ" altLang="ru-RU" sz="1200" dirty="0" smtClean="0">
                <a:latin typeface="Times New Roman" panose="02020603050405020304" pitchFamily="18" charset="0"/>
                <a:cs typeface="Times New Roman" panose="02020603050405020304" pitchFamily="18" charset="0"/>
                <a:sym typeface="+mn-ea"/>
              </a:rPr>
              <a:t>екпіні </a:t>
            </a:r>
            <a:r>
              <a:rPr lang="kk-KZ" altLang="ru-RU" sz="1200" dirty="0" smtClean="0">
                <a:latin typeface="Times New Roman" panose="02020603050405020304" pitchFamily="18" charset="0"/>
                <a:cs typeface="Times New Roman" panose="02020603050405020304" pitchFamily="18" charset="0"/>
                <a:sym typeface="+mn-ea"/>
              </a:rPr>
              <a:t>15-18 </a:t>
            </a:r>
            <a:r>
              <a:rPr lang="kk-KZ" altLang="ru-RU" sz="1200" dirty="0">
                <a:latin typeface="Times New Roman" panose="02020603050405020304" pitchFamily="18" charset="0"/>
                <a:cs typeface="Times New Roman" panose="02020603050405020304" pitchFamily="18" charset="0"/>
                <a:sym typeface="+mn-ea"/>
              </a:rPr>
              <a:t>м/с. Ауа температурасы түнде </a:t>
            </a:r>
            <a:r>
              <a:rPr lang="kk-KZ" altLang="ru-RU" sz="1200" dirty="0" smtClean="0">
                <a:latin typeface="Times New Roman" panose="02020603050405020304" pitchFamily="18" charset="0"/>
                <a:cs typeface="Times New Roman" panose="02020603050405020304" pitchFamily="18" charset="0"/>
                <a:sym typeface="+mn-ea"/>
              </a:rPr>
              <a:t>8-10 </a:t>
            </a:r>
            <a:r>
              <a:rPr lang="kk-KZ" altLang="ru-RU" sz="1200" dirty="0" smtClean="0">
                <a:latin typeface="Times New Roman" panose="02020603050405020304" pitchFamily="18" charset="0"/>
                <a:cs typeface="Times New Roman" panose="02020603050405020304" pitchFamily="18" charset="0"/>
                <a:sym typeface="+mn-ea"/>
              </a:rPr>
              <a:t>және</a:t>
            </a:r>
            <a:r>
              <a:rPr lang="kk-KZ" altLang="ru-RU" sz="1200" dirty="0" smtClean="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sym typeface="+mn-ea"/>
              </a:rPr>
              <a:t>күндіз </a:t>
            </a:r>
            <a:r>
              <a:rPr lang="kk-KZ" altLang="ru-RU" sz="1200" dirty="0" smtClean="0">
                <a:latin typeface="Times New Roman" panose="02020603050405020304" pitchFamily="18" charset="0"/>
                <a:cs typeface="Times New Roman" panose="02020603050405020304" pitchFamily="18" charset="0"/>
                <a:sym typeface="+mn-ea"/>
              </a:rPr>
              <a:t>10-12 </a:t>
            </a:r>
            <a:r>
              <a:rPr lang="kk-KZ" altLang="ru-RU" sz="1200" dirty="0">
                <a:latin typeface="Times New Roman" panose="02020603050405020304" pitchFamily="18" charset="0"/>
                <a:cs typeface="Times New Roman" panose="02020603050405020304" pitchFamily="18" charset="0"/>
                <a:sym typeface="+mn-ea"/>
              </a:rPr>
              <a:t>градус </a:t>
            </a:r>
            <a:r>
              <a:rPr lang="kk-KZ" altLang="ru-RU" sz="1200" dirty="0" smtClean="0">
                <a:latin typeface="Times New Roman" panose="02020603050405020304" pitchFamily="18" charset="0"/>
                <a:cs typeface="Times New Roman" panose="02020603050405020304" pitchFamily="18" charset="0"/>
                <a:sym typeface="+mn-ea"/>
              </a:rPr>
              <a:t>аяз</a:t>
            </a:r>
            <a:r>
              <a:rPr lang="kk-KZ" altLang="ru-RU" sz="1200" dirty="0" smtClean="0">
                <a:latin typeface="Times New Roman" panose="02020603050405020304" pitchFamily="18" charset="0"/>
                <a:cs typeface="Times New Roman" panose="02020603050405020304" pitchFamily="18" charset="0"/>
                <a:sym typeface="+mn-ea"/>
              </a:rPr>
              <a:t> </a:t>
            </a:r>
            <a:r>
              <a:rPr lang="kk-KZ" altLang="ru-RU" sz="1200" dirty="0">
                <a:latin typeface="Times New Roman" panose="02020603050405020304" pitchFamily="18" charset="0"/>
                <a:cs typeface="Times New Roman" panose="02020603050405020304" pitchFamily="18" charset="0"/>
                <a:sym typeface="+mn-ea"/>
              </a:rPr>
              <a:t>болады</a:t>
            </a:r>
            <a:r>
              <a:rPr lang="kk-KZ" altLang="ru-RU" sz="1200" dirty="0" smtClean="0">
                <a:latin typeface="Times New Roman" panose="02020603050405020304" pitchFamily="18" charset="0"/>
                <a:cs typeface="Times New Roman" panose="02020603050405020304" pitchFamily="18" charset="0"/>
                <a:sym typeface="+mn-ea"/>
              </a:rPr>
              <a:t>.</a:t>
            </a:r>
          </a:p>
          <a:p>
            <a:pPr algn="just"/>
            <a:r>
              <a:rPr lang="ru-RU" altLang="ru-RU" sz="1200" dirty="0" smtClean="0">
                <a:latin typeface="Times New Roman" panose="02020603050405020304" pitchFamily="18" charset="0"/>
                <a:cs typeface="Times New Roman" panose="02020603050405020304" pitchFamily="18" charset="0"/>
                <a:sym typeface="+mn-ea"/>
              </a:rPr>
              <a:t>                                                   </a:t>
            </a:r>
            <a:r>
              <a:rPr lang="kk-KZ" altLang="ru-RU" sz="1200" b="1" dirty="0" smtClean="0">
                <a:latin typeface="Times New Roman" panose="02020603050405020304" pitchFamily="18" charset="0"/>
                <a:cs typeface="Times New Roman" panose="02020603050405020304" pitchFamily="18" charset="0"/>
                <a:sym typeface="+mn-ea"/>
              </a:rPr>
              <a:t>14</a:t>
            </a:r>
            <a:r>
              <a:rPr lang="kk-KZ" sz="1200" b="1" dirty="0" smtClean="0">
                <a:latin typeface="Times New Roman" panose="02020603050405020304" pitchFamily="18" charset="0"/>
                <a:cs typeface="Times New Roman" panose="02020603050405020304" pitchFamily="18" charset="0"/>
              </a:rPr>
              <a:t>  қаңтарға</a:t>
            </a:r>
            <a:endParaRPr lang="kk-KZ"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13</a:t>
            </a:r>
            <a:r>
              <a:rPr lang="kk-KZ" sz="1200" b="1" dirty="0" smtClean="0">
                <a:latin typeface="Times New Roman" panose="02020603050405020304" pitchFamily="18" charset="0"/>
                <a:cs typeface="Times New Roman" panose="02020603050405020304" pitchFamily="18" charset="0"/>
              </a:rPr>
              <a:t> 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қаңтар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altLang="ru-RU" sz="1200" dirty="0" smtClean="0">
                <a:latin typeface="Times New Roman" panose="02020603050405020304" pitchFamily="18" charset="0"/>
                <a:cs typeface="Times New Roman" panose="02020603050405020304" pitchFamily="18" charset="0"/>
                <a:sym typeface="+mn-ea"/>
              </a:rPr>
              <a:t>Көшпелі бұлтты</a:t>
            </a:r>
            <a:r>
              <a:rPr lang="kk-KZ" altLang="ru-RU" sz="1200" dirty="0">
                <a:latin typeface="Times New Roman" panose="02020603050405020304" pitchFamily="18" charset="0"/>
                <a:cs typeface="Times New Roman" panose="02020603050405020304" pitchFamily="18" charset="0"/>
                <a:sym typeface="+mn-ea"/>
              </a:rPr>
              <a:t>, </a:t>
            </a:r>
            <a:r>
              <a:rPr lang="kk-KZ" altLang="ru-RU" sz="1200" dirty="0" smtClean="0">
                <a:latin typeface="Times New Roman" panose="02020603050405020304" pitchFamily="18" charset="0"/>
                <a:cs typeface="Times New Roman" panose="02020603050405020304" pitchFamily="18" charset="0"/>
                <a:sym typeface="+mn-ea"/>
              </a:rPr>
              <a:t>жауын-шашынсыз. </a:t>
            </a:r>
            <a:r>
              <a:rPr lang="kk-KZ" altLang="ru-RU" sz="1200" dirty="0">
                <a:latin typeface="Times New Roman" panose="02020603050405020304" pitchFamily="18" charset="0"/>
                <a:cs typeface="Times New Roman" panose="02020603050405020304" pitchFamily="18" charset="0"/>
                <a:sym typeface="+mn-ea"/>
              </a:rPr>
              <a:t>Ш</a:t>
            </a:r>
            <a:r>
              <a:rPr lang="kk-KZ" altLang="ru-RU" sz="1200" dirty="0" smtClean="0">
                <a:latin typeface="Times New Roman" panose="02020603050405020304" pitchFamily="18" charset="0"/>
                <a:cs typeface="Times New Roman" panose="02020603050405020304" pitchFamily="18" charset="0"/>
                <a:sym typeface="+mn-ea"/>
              </a:rPr>
              <a:t>ығыстан </a:t>
            </a:r>
            <a:r>
              <a:rPr lang="kk-KZ" altLang="ru-RU"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9-14, екпіні </a:t>
            </a:r>
            <a:r>
              <a:rPr lang="kk-KZ" sz="1200" dirty="0" smtClean="0">
                <a:latin typeface="Times New Roman" panose="02020603050405020304" pitchFamily="18" charset="0"/>
                <a:cs typeface="Times New Roman" panose="02020603050405020304" pitchFamily="18" charset="0"/>
              </a:rPr>
              <a:t>15-18 </a:t>
            </a:r>
            <a:r>
              <a:rPr lang="kk-KZ" sz="1200" dirty="0" smtClean="0">
                <a:latin typeface="Times New Roman" panose="02020603050405020304" pitchFamily="18" charset="0"/>
                <a:cs typeface="Times New Roman" panose="02020603050405020304" pitchFamily="18" charset="0"/>
              </a:rPr>
              <a:t>м/с. Ауа температурасы </a:t>
            </a:r>
            <a:r>
              <a:rPr lang="kk-KZ" sz="1200" dirty="0" smtClean="0">
                <a:latin typeface="Times New Roman" panose="02020603050405020304" pitchFamily="18" charset="0"/>
                <a:cs typeface="Times New Roman" panose="02020603050405020304" pitchFamily="18" charset="0"/>
              </a:rPr>
              <a:t>18-20 </a:t>
            </a:r>
            <a:r>
              <a:rPr lang="kk-KZ" sz="1200" dirty="0" smtClean="0">
                <a:latin typeface="Times New Roman" panose="02020603050405020304" pitchFamily="18" charset="0"/>
                <a:cs typeface="Times New Roman" panose="02020603050405020304" pitchFamily="18" charset="0"/>
              </a:rPr>
              <a:t>градус аяз болады</a:t>
            </a:r>
            <a:r>
              <a:rPr lang="ru-RU"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27538237"/>
              </p:ext>
            </p:extLst>
          </p:nvPr>
        </p:nvGraphicFramePr>
        <p:xfrm>
          <a:off x="5009368" y="4017596"/>
          <a:ext cx="4667576" cy="2198404"/>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33403">
                  <a:extLst>
                    <a:ext uri="{9D8B030D-6E8A-4147-A177-3AD203B41FA5}">
                      <a16:colId xmlns:a16="http://schemas.microsoft.com/office/drawing/2014/main" xmlns="" val="1276116030"/>
                    </a:ext>
                  </a:extLst>
                </a:gridCol>
                <a:gridCol w="1433403">
                  <a:extLst>
                    <a:ext uri="{9D8B030D-6E8A-4147-A177-3AD203B41FA5}">
                      <a16:colId xmlns:a16="http://schemas.microsoft.com/office/drawing/2014/main" xmlns="" val="2096923049"/>
                    </a:ext>
                  </a:extLst>
                </a:gridCol>
              </a:tblGrid>
              <a:tr h="49152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Күкірсутек</a:t>
                      </a:r>
                      <a:r>
                        <a:rPr lang="kk-KZ" sz="10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0.277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2248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smtClean="0">
                          <a:solidFill>
                            <a:srgbClr val="000000"/>
                          </a:solidFill>
                          <a:effectLst/>
                          <a:latin typeface="Times New Roman" panose="02020603050405020304" pitchFamily="18" charset="0"/>
                          <a:cs typeface="Times New Roman" panose="02020603050405020304" pitchFamily="18" charset="0"/>
                        </a:rPr>
                        <a:t>0.450</a:t>
                      </a:r>
                      <a:endParaRPr lang="ru-RU"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anose="02020603050405020304" pitchFamily="18" charset="0"/>
                          <a:cs typeface="Times New Roman" panose="02020603050405020304" pitchFamily="18" charset="0"/>
                        </a:rPr>
                        <a:t>518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anose="02020603050405020304" pitchFamily="18" charset="0"/>
                          <a:cs typeface="Times New Roman" panose="02020603050405020304" pitchFamily="18" charset="0"/>
                        </a:rPr>
                        <a:t>2.589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anose="02020603050405020304" pitchFamily="18" charset="0"/>
                          <a:cs typeface="Times New Roman" panose="02020603050405020304" pitchFamily="18" charset="0"/>
                        </a:rPr>
                        <a:t>749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a:solidFill>
                            <a:srgbClr val="000000"/>
                          </a:solidFill>
                          <a:effectLst/>
                          <a:latin typeface="Times New Roman" panose="02020603050405020304" pitchFamily="18" charset="0"/>
                          <a:cs typeface="Times New Roman" panose="02020603050405020304" pitchFamily="18" charset="0"/>
                        </a:rPr>
                        <a:t>1.874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50" b="0" i="0" u="none" strike="noStrike" dirty="0" smtClean="0">
                          <a:solidFill>
                            <a:srgbClr val="000000"/>
                          </a:solidFill>
                          <a:effectLst/>
                          <a:latin typeface="Times New Roman" panose="02020603050405020304" pitchFamily="18" charset="0"/>
                          <a:cs typeface="Times New Roman" panose="02020603050405020304" pitchFamily="18" charset="0"/>
                        </a:rPr>
                        <a:t>0.250</a:t>
                      </a:r>
                      <a:endParaRPr lang="ru-RU" sz="105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a:t>
            </a:r>
            <a:r>
              <a:rPr lang="kk-KZ" altLang="ru-RU" sz="1200" b="1" dirty="0" smtClean="0">
                <a:latin typeface="Times New Roman" panose="02020603050405020304" pitchFamily="18" charset="0"/>
                <a:cs typeface="Times New Roman" panose="02020603050405020304" pitchFamily="18" charset="0"/>
              </a:rPr>
              <a:t> қантардан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232198"/>
            <a:ext cx="4816721"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2026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14 </a:t>
            </a:r>
            <a:r>
              <a:rPr lang="kk-KZ" sz="1200" dirty="0" smtClean="0">
                <a:solidFill>
                  <a:schemeClr val="tx1"/>
                </a:solidFill>
                <a:latin typeface="Times New Roman" panose="02020603050405020304" pitchFamily="18" charset="0"/>
                <a:cs typeface="Times New Roman" panose="02020603050405020304" pitchFamily="18" charset="0"/>
              </a:rPr>
              <a:t>қаңтар, </a:t>
            </a:r>
            <a:r>
              <a:rPr lang="kk-KZ" sz="1200" dirty="0" smtClean="0">
                <a:solidFill>
                  <a:schemeClr val="tx1"/>
                </a:solidFill>
                <a:latin typeface="Times New Roman" panose="02020603050405020304" pitchFamily="18" charset="0"/>
                <a:cs typeface="Times New Roman" panose="02020603050405020304" pitchFamily="18" charset="0"/>
              </a:rPr>
              <a:t>15 </a:t>
            </a:r>
            <a:r>
              <a:rPr lang="kk-KZ" sz="1200" dirty="0" smtClean="0">
                <a:solidFill>
                  <a:schemeClr val="tx1"/>
                </a:solidFill>
                <a:latin typeface="Times New Roman" panose="02020603050405020304" pitchFamily="18" charset="0"/>
                <a:cs typeface="Times New Roman" panose="02020603050405020304" pitchFamily="18" charset="0"/>
              </a:rPr>
              <a:t>қаңтар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smtClean="0">
                <a:solidFill>
                  <a:srgbClr val="000000"/>
                </a:solidFill>
                <a:latin typeface="Times New Roman" panose="02020603050405020304" pitchFamily="18" charset="0"/>
                <a:cs typeface="Times New Roman" panose="02020603050405020304" pitchFamily="18" charset="0"/>
              </a:rPr>
              <a:t>/Сұлтанова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39863</TotalTime>
  <Words>525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6450</cp:revision>
  <cp:lastPrinted>2021-07-01T07:38:07Z</cp:lastPrinted>
  <dcterms:created xsi:type="dcterms:W3CDTF">2018-03-27T06:03:00Z</dcterms:created>
  <dcterms:modified xsi:type="dcterms:W3CDTF">2026-01-13T08:11:00Z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