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120" d="100"/>
          <a:sy n="120" d="100"/>
        </p:scale>
        <p:origin x="2150" y="86"/>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5194281"/>
              </p:ext>
            </p:extLst>
          </p:nvPr>
        </p:nvGraphicFramePr>
        <p:xfrm>
          <a:off x="380554" y="3549613"/>
          <a:ext cx="4320480" cy="2862681"/>
        </p:xfrm>
        <a:graphic>
          <a:graphicData uri="http://schemas.openxmlformats.org/drawingml/2006/table">
            <a:tbl>
              <a:tblPr/>
              <a:tblGrid>
                <a:gridCol w="4320480">
                  <a:extLst>
                    <a:ext uri="{9D8B030D-6E8A-4147-A177-3AD203B41FA5}">
                      <a16:colId xmlns:a16="http://schemas.microsoft.com/office/drawing/2014/main" val="20000"/>
                    </a:ext>
                  </a:extLst>
                </a:gridCol>
              </a:tblGrid>
              <a:tr h="286268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RU" altLang="zh-CN" sz="1200" b="1" i="1" baseline="0"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a:t>
                      </a:r>
                      <a:r>
                        <a:rPr lang="ru-RU" altLang="zh-CN" sz="1200" b="1" i="1" baseline="0" dirty="0" err="1">
                          <a:solidFill>
                            <a:srgbClr val="002060"/>
                          </a:solidFill>
                          <a:latin typeface="Times New Roman" panose="02020603050405020304" pitchFamily="18" charset="0"/>
                          <a:cs typeface="Times New Roman" panose="02020603050405020304" pitchFamily="18" charset="0"/>
                        </a:rPr>
                        <a:t>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2026 жылғы 16 </a:t>
            </a:r>
            <a:r>
              <a:rPr lang="kk-KZ" sz="1100" b="1" dirty="0">
                <a:latin typeface="Times New Roman" panose="02020603050405020304" pitchFamily="18" charset="0"/>
                <a:cs typeface="Times New Roman" panose="02020603050405020304" pitchFamily="18" charset="0"/>
              </a:rPr>
              <a:t>қаңтар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19195184"/>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736">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4669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0.934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0.052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0.85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37125" y="305001"/>
            <a:ext cx="4726961" cy="1554272"/>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a:t>
            </a: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17</a:t>
            </a:r>
            <a:r>
              <a:rPr lang="kk-KZ" sz="1100" b="1" kern="1400" dirty="0">
                <a:latin typeface="Times New Roman" panose="02020603050405020304" pitchFamily="18" charset="0"/>
                <a:cs typeface="Times New Roman" panose="02020603050405020304" pitchFamily="18" charset="0"/>
              </a:rPr>
              <a:t>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2026 ж. </a:t>
            </a:r>
          </a:p>
          <a:p>
            <a:pPr lvl="0" algn="ctr"/>
            <a:r>
              <a:rPr lang="ru-RU" sz="1100" b="1" dirty="0">
                <a:latin typeface="Times New Roman" panose="02020603050405020304" pitchFamily="18" charset="0"/>
                <a:cs typeface="Times New Roman" panose="02020603050405020304" pitchFamily="18" charset="0"/>
              </a:rPr>
              <a:t>16 </a:t>
            </a:r>
            <a:r>
              <a:rPr lang="kk-KZ" sz="1100" b="1" dirty="0">
                <a:latin typeface="Times New Roman" panose="02020603050405020304" pitchFamily="18" charset="0"/>
                <a:cs typeface="Times New Roman" panose="02020603050405020304" pitchFamily="18" charset="0"/>
              </a:rPr>
              <a:t>қантар</a:t>
            </a:r>
            <a:r>
              <a:rPr lang="ru-RU" sz="1100" b="1" dirty="0">
                <a:latin typeface="Times New Roman" panose="02020603050405020304" pitchFamily="18" charset="0"/>
                <a:cs typeface="Times New Roman" panose="02020603050405020304" pitchFamily="18" charset="0"/>
              </a:rPr>
              <a:t> с. 20-ден </a:t>
            </a:r>
            <a:r>
              <a:rPr lang="kk-KZ" sz="1100" b="1" kern="1400" dirty="0">
                <a:latin typeface="Times New Roman" panose="02020603050405020304" pitchFamily="18" charset="0"/>
                <a:cs typeface="Times New Roman" panose="02020603050405020304" pitchFamily="18" charset="0"/>
              </a:rPr>
              <a:t> 17 қаңтар</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Солтүстіктен</a:t>
            </a:r>
            <a:r>
              <a:rPr lang="kk-KZ" dirty="0"/>
              <a:t> </a:t>
            </a:r>
            <a:r>
              <a:rPr lang="kk-KZ" sz="1100" dirty="0">
                <a:latin typeface="Times New Roman" panose="02020603050405020304" pitchFamily="18" charset="0"/>
                <a:cs typeface="Times New Roman" panose="02020603050405020304" pitchFamily="18" charset="0"/>
              </a:rPr>
              <a:t> жел соғады, күші 2-7 м/с.</a:t>
            </a:r>
            <a:r>
              <a:rPr lang="ru-RU" sz="1100" dirty="0">
                <a:latin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Ауа температурасы түнде 35-37, күндіз </a:t>
            </a:r>
            <a:r>
              <a:rPr lang="ru-RU" sz="1100" dirty="0">
                <a:latin typeface="Times New Roman" panose="02020603050405020304" pitchFamily="18" charset="0"/>
                <a:cs typeface="Times New Roman" panose="02020603050405020304" pitchFamily="18" charset="0"/>
              </a:rPr>
              <a:t>29-31</a:t>
            </a:r>
            <a:r>
              <a:rPr lang="kk-KZ" sz="1100" dirty="0">
                <a:latin typeface="Times New Roman" panose="02020603050405020304" pitchFamily="18" charset="0"/>
                <a:cs typeface="Times New Roman" panose="02020603050405020304" pitchFamily="18" charset="0"/>
              </a:rPr>
              <a:t> аяз</a:t>
            </a:r>
            <a:r>
              <a:rPr lang="ru-RU" sz="1100" dirty="0">
                <a:latin typeface="Times New Roman" panose="02020603050405020304" pitchFamily="18" charset="0"/>
                <a:cs typeface="Times New Roman" panose="02020603050405020304" pitchFamily="18" charset="0"/>
              </a:rPr>
              <a:t>.</a:t>
            </a:r>
            <a:endParaRPr lang="kk-KZ" sz="1100" dirty="0">
              <a:latin typeface="Times New Roman" panose="02020603050405020304" pitchFamily="18" charset="0"/>
              <a:cs typeface="Times New Roman" panose="02020603050405020304" pitchFamily="18" charset="0"/>
            </a:endParaRPr>
          </a:p>
          <a:p>
            <a:pPr algn="just"/>
            <a:r>
              <a:rPr lang="kk-KZ" sz="1100" b="1" kern="1400" dirty="0">
                <a:latin typeface="Times New Roman" panose="02020603050405020304" pitchFamily="18" charset="0"/>
                <a:cs typeface="Times New Roman" panose="02020603050405020304" pitchFamily="18" charset="0"/>
              </a:rPr>
              <a:t>                                                   18 қантар</a:t>
            </a:r>
            <a:r>
              <a:rPr lang="kk-KZ" sz="1100" b="1" dirty="0">
                <a:latin typeface="Times New Roman" panose="02020603050405020304" pitchFamily="18" charset="0"/>
                <a:cs typeface="Times New Roman" panose="02020603050405020304" pitchFamily="18" charset="0"/>
              </a:rPr>
              <a:t>ға</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2026 ж. </a:t>
            </a:r>
          </a:p>
          <a:p>
            <a:pPr algn="ctr"/>
            <a:r>
              <a:rPr lang="kk-KZ" sz="1100" b="1" kern="1400" dirty="0">
                <a:latin typeface="Times New Roman" panose="02020603050405020304" pitchFamily="18" charset="0"/>
                <a:cs typeface="Times New Roman" panose="02020603050405020304" pitchFamily="18" charset="0"/>
              </a:rPr>
              <a:t> </a:t>
            </a:r>
            <a:r>
              <a:rPr lang="ru-RU" sz="1100" b="1" kern="1400" dirty="0">
                <a:latin typeface="Times New Roman" panose="02020603050405020304" pitchFamily="18" charset="0"/>
                <a:cs typeface="Times New Roman" panose="02020603050405020304" pitchFamily="18" charset="0"/>
              </a:rPr>
              <a:t>17</a:t>
            </a:r>
            <a:r>
              <a:rPr lang="kk-KZ" sz="1100" b="1" kern="1400" dirty="0">
                <a:latin typeface="Times New Roman" panose="02020603050405020304" pitchFamily="18" charset="0"/>
                <a:cs typeface="Times New Roman" panose="02020603050405020304" pitchFamily="18" charset="0"/>
              </a:rPr>
              <a:t> қаңтар 2026 ж</a:t>
            </a:r>
            <a:r>
              <a:rPr lang="ru-RU" altLang="ru-RU" sz="1100" b="1" dirty="0">
                <a:solidFill>
                  <a:prstClr val="black"/>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20-ден 18 </a:t>
            </a:r>
            <a:r>
              <a:rPr lang="kk-KZ" sz="1100" b="1" kern="1400" dirty="0">
                <a:latin typeface="Times New Roman" panose="02020603050405020304" pitchFamily="18" charset="0"/>
                <a:cs typeface="Times New Roman" panose="02020603050405020304" pitchFamily="18" charset="0"/>
              </a:rPr>
              <a:t>қаңтар 2026 ж.</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 жауын-шашынсыз. Оңтүстіктен жел соғады, күші 3-8 </a:t>
            </a:r>
            <a:r>
              <a:rPr lang="ru-KZ" sz="1100" dirty="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31-33 аяз.</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4996895" y="1896501"/>
            <a:ext cx="4607419" cy="600164"/>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17 </a:t>
            </a:r>
            <a:r>
              <a:rPr lang="kk-KZ" sz="1100" dirty="0">
                <a:solidFill>
                  <a:schemeClr val="tx1"/>
                </a:solidFill>
                <a:latin typeface="Times New Roman" panose="02020603050405020304" pitchFamily="18" charset="0"/>
                <a:cs typeface="Times New Roman" panose="02020603050405020304" pitchFamily="18" charset="0"/>
              </a:rPr>
              <a:t>қаңтарда,</a:t>
            </a:r>
            <a:r>
              <a:rPr lang="ru-RU" sz="1100" dirty="0">
                <a:solidFill>
                  <a:schemeClr val="tx1"/>
                </a:solidFill>
                <a:latin typeface="Times New Roman" panose="02020603050405020304" pitchFamily="18" charset="0"/>
                <a:cs typeface="Times New Roman" panose="02020603050405020304" pitchFamily="18" charset="0"/>
              </a:rPr>
              <a:t> т</a:t>
            </a:r>
            <a:r>
              <a:rPr lang="kk-KZ" sz="1100" dirty="0">
                <a:solidFill>
                  <a:schemeClr val="tx1"/>
                </a:solidFill>
                <a:latin typeface="Times New Roman" panose="02020603050405020304" pitchFamily="18" charset="0"/>
                <a:cs typeface="Times New Roman" panose="02020603050405020304" pitchFamily="18" charset="0"/>
              </a:rPr>
              <a:t>ү</a:t>
            </a:r>
            <a:r>
              <a:rPr lang="ru-RU" sz="1100" dirty="0" err="1">
                <a:solidFill>
                  <a:schemeClr val="tx1"/>
                </a:solidFill>
                <a:latin typeface="Times New Roman" panose="02020603050405020304" pitchFamily="18" charset="0"/>
                <a:cs typeface="Times New Roman" panose="02020603050405020304" pitchFamily="18" charset="0"/>
              </a:rPr>
              <a:t>нде</a:t>
            </a:r>
            <a:r>
              <a:rPr lang="ru-RU" sz="1100" dirty="0">
                <a:solidFill>
                  <a:schemeClr val="tx1"/>
                </a:solidFill>
                <a:latin typeface="Times New Roman" panose="02020603050405020304" pitchFamily="18" charset="0"/>
                <a:cs typeface="Times New Roman" panose="02020603050405020304" pitchFamily="18" charset="0"/>
              </a:rPr>
              <a:t> 18 </a:t>
            </a:r>
            <a:r>
              <a:rPr lang="kk-KZ" sz="1100" dirty="0">
                <a:solidFill>
                  <a:schemeClr val="tx1"/>
                </a:solidFill>
                <a:latin typeface="Times New Roman" panose="02020603050405020304" pitchFamily="18" charset="0"/>
                <a:cs typeface="Times New Roman" panose="02020603050405020304" pitchFamily="18" charset="0"/>
              </a:rPr>
              <a:t>қантарда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a:t>
            </a:r>
            <a:r>
              <a:rPr lang="ru-RU" sz="1100" dirty="0" err="1">
                <a:solidFill>
                  <a:prstClr val="black"/>
                </a:solidFill>
                <a:latin typeface="Times New Roman" panose="02020603050405020304" pitchFamily="18" charset="0"/>
                <a:cs typeface="Times New Roman" panose="02020603050405020304" pitchFamily="18" charset="0"/>
              </a:rPr>
              <a:t>ластаушы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заттардың</a:t>
            </a:r>
            <a:r>
              <a:rPr lang="ru-RU" sz="1100" dirty="0">
                <a:solidFill>
                  <a:prstClr val="black"/>
                </a:solidFill>
                <a:latin typeface="Times New Roman" panose="02020603050405020304" pitchFamily="18" charset="0"/>
                <a:cs typeface="Times New Roman" panose="02020603050405020304" pitchFamily="18" charset="0"/>
              </a:rPr>
              <a:t> </a:t>
            </a:r>
            <a:r>
              <a:rPr lang="ru-RU" sz="1100" b="1" dirty="0" err="1">
                <a:solidFill>
                  <a:prstClr val="black"/>
                </a:solidFill>
                <a:latin typeface="Times New Roman" panose="02020603050405020304" pitchFamily="18" charset="0"/>
                <a:cs typeface="Times New Roman" panose="02020603050405020304" pitchFamily="18" charset="0"/>
              </a:rPr>
              <a:t>жиналуына</a:t>
            </a:r>
            <a:r>
              <a:rPr lang="kk-KZ" sz="1100" b="1" dirty="0">
                <a:solidFill>
                  <a:srgbClr val="000000"/>
                </a:solidFill>
                <a:latin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ықпал етеді.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2" name="TextBox 13">
            <a:extLst>
              <a:ext uri="{FF2B5EF4-FFF2-40B4-BE49-F238E27FC236}">
                <a16:creationId xmlns:a16="http://schemas.microsoft.com/office/drawing/2014/main" id="{0C8E8EF9-CF48-47EB-806B-96C39A965451}"/>
              </a:ext>
            </a:extLst>
          </p:cNvPr>
          <p:cNvSpPr txBox="1"/>
          <p:nvPr/>
        </p:nvSpPr>
        <p:spPr>
          <a:xfrm>
            <a:off x="5133160" y="2557081"/>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14.01.2026 ж. </a:t>
            </a:r>
            <a:r>
              <a:rPr lang="ru-RU" sz="1100" dirty="0" err="1">
                <a:solidFill>
                  <a:prstClr val="black"/>
                </a:solidFill>
                <a:latin typeface="Times New Roman" panose="02020603050405020304" pitchFamily="18" charset="0"/>
                <a:cs typeface="Times New Roman" panose="02020603050405020304" pitchFamily="18" charset="0"/>
              </a:rPr>
              <a:t>сағат</a:t>
            </a:r>
            <a:r>
              <a:rPr lang="ru-RU" sz="1100" dirty="0">
                <a:solidFill>
                  <a:prstClr val="black"/>
                </a:solidFill>
                <a:latin typeface="Times New Roman" panose="02020603050405020304" pitchFamily="18" charset="0"/>
                <a:cs typeface="Times New Roman" panose="02020603050405020304" pitchFamily="18" charset="0"/>
              </a:rPr>
              <a:t> 18.00-ден 17.01.2026 ж. 09.00-ге дейін Павлодар қаласында </a:t>
            </a:r>
            <a:r>
              <a:rPr lang="ru-RU" sz="1100" dirty="0" err="1">
                <a:solidFill>
                  <a:prstClr val="black"/>
                </a:solidFill>
                <a:latin typeface="Times New Roman" panose="02020603050405020304" pitchFamily="18" charset="0"/>
                <a:cs typeface="Times New Roman" panose="02020603050405020304" pitchFamily="18" charset="0"/>
              </a:rPr>
              <a:t>күтілетін</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қолайсыз</a:t>
            </a:r>
            <a:r>
              <a:rPr lang="ru-RU" sz="1100" dirty="0">
                <a:solidFill>
                  <a:prstClr val="black"/>
                </a:solidFill>
                <a:latin typeface="Times New Roman" panose="02020603050405020304" pitchFamily="18" charset="0"/>
                <a:cs typeface="Times New Roman" panose="02020603050405020304" pitchFamily="18" charset="0"/>
              </a:rPr>
              <a:t> метеорологиялық </a:t>
            </a:r>
            <a:r>
              <a:rPr lang="ru-RU" sz="1100" dirty="0" err="1">
                <a:solidFill>
                  <a:prstClr val="black"/>
                </a:solidFill>
                <a:latin typeface="Times New Roman" panose="02020603050405020304" pitchFamily="18" charset="0"/>
                <a:cs typeface="Times New Roman" panose="02020603050405020304" pitchFamily="18" charset="0"/>
              </a:rPr>
              <a:t>жағдайына</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байланысты</a:t>
            </a:r>
            <a:r>
              <a:rPr lang="ru-RU" sz="1100" dirty="0">
                <a:solidFill>
                  <a:prstClr val="black"/>
                </a:solidFill>
                <a:latin typeface="Times New Roman" panose="02020603050405020304" pitchFamily="18" charset="0"/>
                <a:cs typeface="Times New Roman" panose="02020603050405020304" pitchFamily="18" charset="0"/>
              </a:rPr>
              <a:t> ауаның </a:t>
            </a:r>
            <a:r>
              <a:rPr lang="ru-RU" sz="1100" dirty="0" err="1">
                <a:solidFill>
                  <a:prstClr val="black"/>
                </a:solidFill>
                <a:latin typeface="Times New Roman" panose="02020603050405020304" pitchFamily="18" charset="0"/>
                <a:cs typeface="Times New Roman" panose="02020603050405020304" pitchFamily="18" charset="0"/>
              </a:rPr>
              <a:t>ластануының</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бірінші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қауіптілік</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деңгейіне</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көтерілуі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мүмкін</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екендігі</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туралы</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ескерту</a:t>
            </a:r>
            <a:r>
              <a:rPr lang="ru-RU" sz="1100" dirty="0">
                <a:solidFill>
                  <a:prstClr val="black"/>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жарияланды</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Леженина П</a:t>
            </a:r>
            <a:r>
              <a:rPr lang="ru-RU" altLang="ru-RU" sz="1200" b="1" i="1" dirty="0">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50498</TotalTime>
  <Words>631</Words>
  <Application>Microsoft Office PowerPoint</Application>
  <PresentationFormat>Лист A4 (210x297 мм)</PresentationFormat>
  <Paragraphs>99</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7246</cp:revision>
  <cp:lastPrinted>2025-07-15T07:11:11Z</cp:lastPrinted>
  <dcterms:created xsi:type="dcterms:W3CDTF">2018-03-27T06:03:00Z</dcterms:created>
  <dcterms:modified xsi:type="dcterms:W3CDTF">2026-01-16T08:06:19Z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