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77" d="100"/>
          <a:sy n="77" d="100"/>
        </p:scale>
        <p:origin x="58" y="6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1920245"/>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қаңтар</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06998" y="114301"/>
            <a:ext cx="4681538" cy="1862048"/>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Қостанай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r>
              <a:rPr lang="ru-RU" altLang="ru-RU" sz="1100" b="1" dirty="0">
                <a:latin typeface="Times New Roman" panose="02020603050405020304" pitchFamily="18" charset="0"/>
                <a:cs typeface="Times New Roman" panose="02020603050405020304" pitchFamily="18" charset="0"/>
              </a:rPr>
              <a:t>                                       2026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a:t>
            </a:r>
            <a:r>
              <a:rPr lang="kk-KZ" altLang="ru-RU" sz="1100" b="1" dirty="0">
                <a:solidFill>
                  <a:prstClr val="black"/>
                </a:solidFill>
                <a:latin typeface="Times New Roman" panose="02020603050405020304" pitchFamily="18" charset="0"/>
                <a:cs typeface="Times New Roman" panose="02020603050405020304" pitchFamily="18" charset="0"/>
              </a:rPr>
              <a:t>17 қаңтар</a:t>
            </a:r>
            <a:endParaRPr lang="kk-KZ" sz="1100" b="1" dirty="0">
              <a:solidFill>
                <a:prstClr val="black"/>
              </a:solidFill>
              <a:latin typeface="Times New Roman" panose="02020603050405020304" pitchFamily="18" charset="0"/>
              <a:cs typeface="Times New Roman" panose="02020603050405020304" pitchFamily="18" charset="0"/>
            </a:endParaRPr>
          </a:p>
          <a:p>
            <a:pPr lvl="0" algn="just"/>
            <a:r>
              <a:rPr lang="kk-KZ" altLang="ru-RU" sz="1100" b="1" dirty="0">
                <a:solidFill>
                  <a:prstClr val="black"/>
                </a:solidFill>
                <a:latin typeface="Times New Roman" panose="02020603050405020304" pitchFamily="18" charset="0"/>
                <a:cs typeface="Times New Roman" panose="02020603050405020304" pitchFamily="18" charset="0"/>
              </a:rPr>
              <a:t>16 қаңтар 2026 ж. сағ. 20-ден </a:t>
            </a:r>
            <a:r>
              <a:rPr lang="kk-KZ" sz="1100" b="1" dirty="0">
                <a:solidFill>
                  <a:prstClr val="black"/>
                </a:solidFill>
                <a:latin typeface="Times New Roman" panose="02020603050405020304" pitchFamily="18" charset="0"/>
                <a:cs typeface="Times New Roman" panose="02020603050405020304" pitchFamily="18" charset="0"/>
              </a:rPr>
              <a:t>бастап</a:t>
            </a:r>
            <a:r>
              <a:rPr lang="kk-KZ" altLang="ru-RU" sz="1100" b="1" dirty="0">
                <a:solidFill>
                  <a:prstClr val="black"/>
                </a:solidFill>
                <a:latin typeface="Times New Roman" panose="02020603050405020304" pitchFamily="18" charset="0"/>
                <a:cs typeface="Times New Roman" panose="02020603050405020304" pitchFamily="18" charset="0"/>
              </a:rPr>
              <a:t> </a:t>
            </a:r>
            <a:r>
              <a:rPr lang="kk-KZ" sz="1100" b="1" dirty="0">
                <a:solidFill>
                  <a:prstClr val="black"/>
                </a:solidFill>
                <a:latin typeface="Times New Roman" panose="02020603050405020304" pitchFamily="18" charset="0"/>
                <a:cs typeface="Times New Roman" panose="02020603050405020304" pitchFamily="18" charset="0"/>
              </a:rPr>
              <a:t>17 қаңтар </a:t>
            </a:r>
            <a:r>
              <a:rPr lang="kk-KZ" altLang="ru-RU" sz="1100" b="1" dirty="0">
                <a:solidFill>
                  <a:prstClr val="black"/>
                </a:solidFill>
                <a:latin typeface="Times New Roman" panose="02020603050405020304" pitchFamily="18" charset="0"/>
                <a:cs typeface="Times New Roman" panose="02020603050405020304" pitchFamily="18" charset="0"/>
              </a:rPr>
              <a:t>2026 ж. сағ. 20-дейін</a:t>
            </a:r>
            <a:endParaRPr lang="en-US" altLang="ru-RU" sz="1100" b="1" dirty="0">
              <a:solidFill>
                <a:prstClr val="black"/>
              </a:solidFill>
              <a:latin typeface="Times New Roman" panose="02020603050405020304" pitchFamily="18" charset="0"/>
              <a:cs typeface="Times New Roman" panose="02020603050405020304" pitchFamily="18" charset="0"/>
            </a:endParaRP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Аздаған б</a:t>
            </a:r>
            <a:r>
              <a:rPr lang="kk-KZ" sz="1200" kern="900" dirty="0">
                <a:solidFill>
                  <a:srgbClr val="000000"/>
                </a:solidFill>
                <a:latin typeface="Times New Roman" panose="02020603050405020304" pitchFamily="18" charset="0"/>
                <a:ea typeface="Times New Roman" panose="02020603050405020304" pitchFamily="18" charset="0"/>
              </a:rPr>
              <a:t>ұлтты,</a:t>
            </a:r>
            <a:r>
              <a:rPr lang="kk-KZ" sz="1200" kern="1400" dirty="0">
                <a:solidFill>
                  <a:srgbClr val="000000"/>
                </a:solidFill>
                <a:latin typeface="Times New Roman" panose="02020603050405020304" pitchFamily="18" charset="0"/>
                <a:ea typeface="Times New Roman" panose="02020603050405020304" pitchFamily="18" charset="0"/>
              </a:rPr>
              <a:t> жауын-шашынсыз. Оң</a:t>
            </a:r>
            <a:r>
              <a:rPr lang="kk-KZ" sz="1200" dirty="0">
                <a:solidFill>
                  <a:prstClr val="black"/>
                </a:solidFill>
                <a:latin typeface="Times New Roman" panose="02020603050405020304" pitchFamily="18" charset="0"/>
                <a:cs typeface="Times New Roman" panose="02020603050405020304" pitchFamily="18" charset="0"/>
              </a:rPr>
              <a:t>түстік</a:t>
            </a:r>
            <a:r>
              <a:rPr lang="kk-KZ" sz="1200" kern="900" dirty="0">
                <a:solidFill>
                  <a:srgbClr val="000000"/>
                </a:solidFill>
                <a:latin typeface="Times New Roman" panose="02020603050405020304" pitchFamily="18" charset="0"/>
                <a:ea typeface="Times New Roman" panose="02020603050405020304" pitchFamily="18" charset="0"/>
              </a:rPr>
              <a:t>-шығыстан</a:t>
            </a:r>
            <a:r>
              <a:rPr lang="kk-KZ" sz="1200" kern="1400" dirty="0">
                <a:solidFill>
                  <a:srgbClr val="000000"/>
                </a:solidFill>
                <a:latin typeface="Times New Roman" panose="02020603050405020304" pitchFamily="18" charset="0"/>
                <a:ea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a:t>
            </a:r>
            <a:r>
              <a:rPr lang="kk-KZ" sz="1200" dirty="0">
                <a:latin typeface="Times New Roman" panose="02020603050405020304" pitchFamily="18" charset="0"/>
                <a:cs typeface="Times New Roman" panose="02020603050405020304" pitchFamily="18" charset="0"/>
              </a:rPr>
              <a:t> күші 5-10 м/с. </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28-30,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21-23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r>
              <a:rPr lang="kk-KZ" sz="1100" kern="900" dirty="0">
                <a:solidFill>
                  <a:srgbClr val="000000"/>
                </a:solidFill>
                <a:latin typeface="Times New Roman" panose="02020603050405020304" pitchFamily="18" charset="0"/>
              </a:rPr>
              <a:t>                                       </a:t>
            </a:r>
            <a:r>
              <a:rPr lang="kk-KZ" sz="1100" b="1" dirty="0">
                <a:latin typeface="Times New Roman" panose="02020603050405020304" pitchFamily="18" charset="0"/>
                <a:cs typeface="Times New Roman" panose="02020603050405020304" pitchFamily="18" charset="0"/>
              </a:rPr>
              <a:t>2026 жылғы  18 </a:t>
            </a:r>
            <a:r>
              <a:rPr lang="kk-KZ" sz="1100" b="1" dirty="0">
                <a:solidFill>
                  <a:prstClr val="black"/>
                </a:solidFill>
                <a:latin typeface="Times New Roman" panose="02020603050405020304" pitchFamily="18" charset="0"/>
                <a:cs typeface="Times New Roman" panose="02020603050405020304" pitchFamily="18" charset="0"/>
              </a:rPr>
              <a:t>қаңтар</a:t>
            </a:r>
          </a:p>
          <a:p>
            <a:pPr algn="just"/>
            <a:r>
              <a:rPr lang="kk-KZ" sz="1100" b="1" dirty="0">
                <a:latin typeface="Times New Roman" panose="02020603050405020304" pitchFamily="18" charset="0"/>
                <a:cs typeface="Times New Roman" panose="02020603050405020304" pitchFamily="18" charset="0"/>
              </a:rPr>
              <a:t>17 </a:t>
            </a:r>
            <a:r>
              <a:rPr lang="kk-KZ" sz="1100" b="1" dirty="0">
                <a:solidFill>
                  <a:prstClr val="black"/>
                </a:solidFill>
                <a:latin typeface="Times New Roman" panose="02020603050405020304" pitchFamily="18" charset="0"/>
                <a:cs typeface="Times New Roman" panose="02020603050405020304" pitchFamily="18" charset="0"/>
              </a:rPr>
              <a:t>қаңтар </a:t>
            </a:r>
            <a:r>
              <a:rPr lang="kk-KZ" sz="1100" b="1" dirty="0">
                <a:latin typeface="Times New Roman" panose="02020603050405020304" pitchFamily="18" charset="0"/>
                <a:cs typeface="Times New Roman" panose="02020603050405020304" pitchFamily="18" charset="0"/>
              </a:rPr>
              <a:t>сағ. 20-ден бастап 18 </a:t>
            </a:r>
            <a:r>
              <a:rPr lang="kk-KZ" sz="1100" b="1" dirty="0">
                <a:solidFill>
                  <a:prstClr val="black"/>
                </a:solidFill>
                <a:latin typeface="Times New Roman" panose="02020603050405020304" pitchFamily="18" charset="0"/>
                <a:cs typeface="Times New Roman" panose="02020603050405020304" pitchFamily="18" charset="0"/>
              </a:rPr>
              <a:t>қаңтар </a:t>
            </a:r>
            <a:r>
              <a:rPr lang="kk-KZ" altLang="ru-RU" sz="1100" b="1" dirty="0">
                <a:solidFill>
                  <a:prstClr val="black"/>
                </a:solidFill>
                <a:latin typeface="Times New Roman" panose="02020603050405020304" pitchFamily="18" charset="0"/>
                <a:cs typeface="Times New Roman" panose="02020603050405020304" pitchFamily="18" charset="0"/>
              </a:rPr>
              <a:t>2026 ж.</a:t>
            </a:r>
            <a:r>
              <a:rPr lang="kk-KZ" sz="1100" b="1" dirty="0">
                <a:latin typeface="Times New Roman" panose="02020603050405020304" pitchFamily="18" charset="0"/>
                <a:cs typeface="Times New Roman" panose="02020603050405020304" pitchFamily="18" charset="0"/>
              </a:rPr>
              <a:t> сағ. 08-ға дейін </a:t>
            </a:r>
          </a:p>
          <a:p>
            <a:pPr algn="just"/>
            <a:r>
              <a:rPr lang="kk-KZ" sz="1200" kern="9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a:t>
            </a:r>
            <a:r>
              <a:rPr lang="kk-KZ" sz="1200" kern="900" dirty="0">
                <a:solidFill>
                  <a:srgbClr val="000000"/>
                </a:solidFill>
                <a:latin typeface="Times New Roman" panose="02020603050405020304" pitchFamily="18" charset="0"/>
                <a:ea typeface="Times New Roman" panose="02020603050405020304" pitchFamily="18" charset="0"/>
              </a:rPr>
              <a:t>ұлтты,</a:t>
            </a:r>
            <a:r>
              <a:rPr lang="kk-KZ" sz="1200" kern="1400" dirty="0">
                <a:solidFill>
                  <a:srgbClr val="000000"/>
                </a:solidFill>
                <a:latin typeface="Times New Roman" panose="02020603050405020304" pitchFamily="18" charset="0"/>
                <a:ea typeface="Times New Roman" panose="02020603050405020304" pitchFamily="18" charset="0"/>
              </a:rPr>
              <a:t> жауын-шашынсыз. Оң</a:t>
            </a:r>
            <a:r>
              <a:rPr lang="kk-KZ" sz="1200" dirty="0">
                <a:solidFill>
                  <a:prstClr val="black"/>
                </a:solidFill>
                <a:latin typeface="Times New Roman" panose="02020603050405020304" pitchFamily="18" charset="0"/>
                <a:cs typeface="Times New Roman" panose="02020603050405020304" pitchFamily="18" charset="0"/>
              </a:rPr>
              <a:t>түстік-бат</a:t>
            </a:r>
            <a:r>
              <a:rPr lang="kk-KZ" sz="1200" kern="900" dirty="0">
                <a:solidFill>
                  <a:srgbClr val="000000"/>
                </a:solidFill>
                <a:latin typeface="Times New Roman" panose="02020603050405020304" pitchFamily="18" charset="0"/>
                <a:ea typeface="Times New Roman" panose="02020603050405020304" pitchFamily="18" charset="0"/>
              </a:rPr>
              <a:t>ы</a:t>
            </a:r>
            <a:r>
              <a:rPr lang="kk-KZ" sz="1200" dirty="0">
                <a:solidFill>
                  <a:prstClr val="black"/>
                </a:solidFill>
                <a:latin typeface="Times New Roman" panose="02020603050405020304" pitchFamily="18" charset="0"/>
                <a:cs typeface="Times New Roman" panose="02020603050405020304" pitchFamily="18" charset="0"/>
              </a:rPr>
              <a:t>стан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7-12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25-27 градус аяз.</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82352209"/>
              </p:ext>
            </p:extLst>
          </p:nvPr>
        </p:nvGraphicFramePr>
        <p:xfrm>
          <a:off x="4989607" y="3787674"/>
          <a:ext cx="4716320" cy="246423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val="3583770891"/>
                    </a:ext>
                  </a:extLst>
                </a:gridCol>
                <a:gridCol w="1447914">
                  <a:extLst>
                    <a:ext uri="{9D8B030D-6E8A-4147-A177-3AD203B41FA5}">
                      <a16:colId xmlns:a16="http://schemas.microsoft.com/office/drawing/2014/main" val="1276116030"/>
                    </a:ext>
                  </a:extLst>
                </a:gridCol>
                <a:gridCol w="1453592">
                  <a:extLst>
                    <a:ext uri="{9D8B030D-6E8A-4147-A177-3AD203B41FA5}">
                      <a16:colId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786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438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631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126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305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65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324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a:t>
                      </a:r>
                      <a:r>
                        <a:rPr lang="en-US" sz="1100" b="0" i="0" u="none" strike="noStrike" dirty="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126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786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16 қаңтар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68270" y="306406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73188" y="2268183"/>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17,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a:solidFill>
                  <a:prstClr val="black"/>
                </a:solidFill>
                <a:latin typeface="Times New Roman" panose="02020603050405020304" pitchFamily="18" charset="0"/>
                <a:cs typeface="Times New Roman" panose="02020603050405020304" pitchFamily="18" charset="0"/>
              </a:rPr>
              <a:t>18 қаңтарда</a:t>
            </a:r>
            <a:r>
              <a:rPr lang="ru-RU" sz="120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2026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a:solidFill>
                  <a:prstClr val="black"/>
                </a:solidFill>
                <a:latin typeface="Times New Roman" panose="02020603050405020304" pitchFamily="18" charset="0"/>
                <a:cs typeface="Times New Roman" panose="02020603050405020304" pitchFamily="18" charset="0"/>
              </a:rPr>
              <a:t>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en-US"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34</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болжам</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28394</TotalTime>
  <Words>622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5380</cp:revision>
  <cp:lastPrinted>2021-07-01T07:38:07Z</cp:lastPrinted>
  <dcterms:created xsi:type="dcterms:W3CDTF">2018-03-27T06:03:00Z</dcterms:created>
  <dcterms:modified xsi:type="dcterms:W3CDTF">2026-01-16T07:58:31Z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