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1710"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4147739"/>
              </p:ext>
            </p:extLst>
          </p:nvPr>
        </p:nvGraphicFramePr>
        <p:xfrm>
          <a:off x="272480" y="2435444"/>
          <a:ext cx="4392488" cy="2919565"/>
        </p:xfrm>
        <a:graphic>
          <a:graphicData uri="http://schemas.openxmlformats.org/drawingml/2006/table">
            <a:tbl>
              <a:tblPr/>
              <a:tblGrid>
                <a:gridCol w="4392488">
                  <a:extLst>
                    <a:ext uri="{9D8B030D-6E8A-4147-A177-3AD203B41FA5}">
                      <a16:colId xmlns="" xmlns:a16="http://schemas.microsoft.com/office/drawing/2014/main" val="20000"/>
                    </a:ext>
                  </a:extLst>
                </a:gridCol>
              </a:tblGrid>
              <a:tr h="166649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18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x-none" sz="1200" b="1" i="1" dirty="0" smtClean="0">
                          <a:solidFill>
                            <a:srgbClr val="002060"/>
                          </a:solidFill>
                          <a:latin typeface="Times New Roman" panose="02020603050405020304" pitchFamily="18" charset="0"/>
                          <a:cs typeface="Times New Roman" panose="02020603050405020304" pitchFamily="18" charset="0"/>
                        </a:rPr>
                        <a:t>18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қаңтар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18 </a:t>
            </a:r>
            <a:r>
              <a:rPr lang="kk-KZ" altLang="ru-RU" sz="1200" b="1" dirty="0">
                <a:latin typeface="Times New Roman" panose="02020603050405020304" pitchFamily="18" charset="0"/>
                <a:cs typeface="Times New Roman" panose="02020603050405020304" pitchFamily="18" charset="0"/>
              </a:rPr>
              <a:t>қаңтарға </a:t>
            </a:r>
            <a:r>
              <a:rPr lang="kk-KZ" altLang="ru-RU" sz="1200" b="1" dirty="0" smtClean="0">
                <a:latin typeface="Times New Roman" panose="02020603050405020304" pitchFamily="18" charset="0"/>
                <a:cs typeface="Times New Roman" panose="02020603050405020304" pitchFamily="18" charset="0"/>
              </a:rPr>
              <a:t>Т</a:t>
            </a:r>
            <a:r>
              <a:rPr lang="ru-RU" altLang="ru-RU" sz="1200" b="1" dirty="0" err="1" smtClean="0">
                <a:latin typeface="Times New Roman" panose="02020603050405020304" pitchFamily="18" charset="0"/>
                <a:cs typeface="Times New Roman" panose="02020603050405020304" pitchFamily="18" charset="0"/>
              </a:rPr>
              <a:t>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2085186"/>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2026 ж. </a:t>
            </a:r>
            <a:r>
              <a:rPr lang="ru-RU" altLang="ru-RU" sz="1200" b="1" dirty="0" smtClean="0">
                <a:latin typeface="Times New Roman" panose="02020603050405020304" pitchFamily="18" charset="0"/>
                <a:cs typeface="Times New Roman" panose="02020603050405020304" pitchFamily="18" charset="0"/>
              </a:rPr>
              <a:t>19 </a:t>
            </a:r>
            <a:r>
              <a:rPr lang="ru-RU" altLang="ru-RU" sz="1200" b="1" dirty="0" err="1">
                <a:latin typeface="Times New Roman" panose="02020603050405020304" pitchFamily="18" charset="0"/>
                <a:cs typeface="Times New Roman" panose="02020603050405020304" pitchFamily="18" charset="0"/>
              </a:rPr>
              <a:t>қаңтарға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2026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18 </a:t>
            </a:r>
            <a:r>
              <a:rPr lang="ru-RU" altLang="ru-RU" sz="1200" b="1" dirty="0" err="1">
                <a:latin typeface="Times New Roman" panose="02020603050405020304" pitchFamily="18" charset="0"/>
                <a:cs typeface="Times New Roman" panose="02020603050405020304" pitchFamily="18" charset="0"/>
              </a:rPr>
              <a:t>қаңтар</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19 </a:t>
            </a:r>
            <a:r>
              <a:rPr lang="ru-RU" sz="1200" b="1" dirty="0" err="1">
                <a:latin typeface="Times New Roman" panose="02020603050405020304" pitchFamily="18" charset="0"/>
                <a:cs typeface="Times New Roman" panose="02020603050405020304" pitchFamily="18" charset="0"/>
              </a:rPr>
              <a:t>қантар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a:t>
            </a:r>
            <a:r>
              <a:rPr lang="ru-RU" sz="1200" dirty="0" err="1">
                <a:latin typeface="Times New Roman" panose="02020603050405020304" pitchFamily="18" charset="0"/>
                <a:cs typeface="Times New Roman" panose="02020603050405020304" pitchFamily="18" charset="0"/>
              </a:rPr>
              <a:t>жауын-шашынсыз</a:t>
            </a:r>
            <a:r>
              <a:rPr lang="kk-KZ" altLang="ru-RU" sz="1200" dirty="0">
                <a:latin typeface="Times New Roman" panose="02020603050405020304" pitchFamily="18" charset="0"/>
                <a:cs typeface="Times New Roman" panose="02020603050405020304" pitchFamily="18" charset="0"/>
              </a:rPr>
              <a:t>. Оңтүстік-шығыстан соғатын жел оңтүстік-батысқа ауысады, күші 3-8 м/с. Ауа температурасы түнде 24-26, күндіз 13-15 градус аяз. </a:t>
            </a:r>
          </a:p>
          <a:p>
            <a:pPr algn="ctr"/>
            <a:endParaRPr lang="kk-KZ" altLang="ru-RU" sz="1150" b="1"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20 қаңтарға </a:t>
            </a:r>
            <a:r>
              <a:rPr lang="ru-RU" altLang="ru-RU" sz="1150" b="1" dirty="0">
                <a:latin typeface="Times New Roman" panose="02020603050405020304" pitchFamily="18" charset="0"/>
                <a:cs typeface="Times New Roman" panose="02020603050405020304" pitchFamily="18" charset="0"/>
              </a:rPr>
              <a:t>2026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2026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19 қаңтар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a:latin typeface="Times New Roman" panose="02020603050405020304" pitchFamily="18" charset="0"/>
                <a:cs typeface="Times New Roman" panose="02020603050405020304" pitchFamily="18" charset="0"/>
              </a:rPr>
              <a:t>20 </a:t>
            </a:r>
            <a:r>
              <a:rPr lang="kk-KZ" altLang="ru-RU" sz="1150" b="1" dirty="0">
                <a:latin typeface="Times New Roman" panose="02020603050405020304" pitchFamily="18" charset="0"/>
                <a:cs typeface="Times New Roman" panose="02020603050405020304" pitchFamily="18" charset="0"/>
              </a:rPr>
              <a:t>қаңтар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жауын-шашынсыз</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Оңтүстік-батыстан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7-12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18-20 градус </a:t>
            </a:r>
            <a:r>
              <a:rPr lang="ru-RU" sz="1150" dirty="0" err="1">
                <a:latin typeface="Times New Roman" panose="02020603050405020304" pitchFamily="18" charset="0"/>
                <a:cs typeface="Times New Roman" panose="02020603050405020304" pitchFamily="18" charset="0"/>
              </a:rPr>
              <a:t>аяз</a:t>
            </a:r>
            <a:r>
              <a:rPr lang="ru-RU" sz="115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40946" y="30814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03215" y="2533948"/>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жиналуына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көтеріңкі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344477707"/>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384628">
                  <a:extLst>
                    <a:ext uri="{9D8B030D-6E8A-4147-A177-3AD203B41FA5}">
                      <a16:colId xmlns="" xmlns:a16="http://schemas.microsoft.com/office/drawing/2014/main"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69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646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Майған </a:t>
            </a:r>
            <a:r>
              <a:rPr lang="kk-KZ" altLang="ru-RU" sz="1200" b="1" i="1">
                <a:solidFill>
                  <a:srgbClr val="000000"/>
                </a:solidFill>
                <a:latin typeface="Times New Roman" panose="02020603050405020304" pitchFamily="18" charset="0"/>
                <a:cs typeface="Times New Roman" panose="02020603050405020304" pitchFamily="18" charset="0"/>
              </a:rPr>
              <a:t>А.Т</a:t>
            </a:r>
            <a:r>
              <a:rPr lang="kk-KZ" altLang="ru-RU" sz="1200" b="1" i="1" smtClean="0">
                <a:solidFill>
                  <a:srgbClr val="000000"/>
                </a:solidFill>
                <a:latin typeface="Times New Roman" panose="02020603050405020304" pitchFamily="18" charset="0"/>
                <a:cs typeface="Times New Roman" panose="02020603050405020304" pitchFamily="18" charset="0"/>
              </a:rPr>
              <a:t>./Огай </a:t>
            </a:r>
            <a:r>
              <a:rPr lang="kk-KZ" altLang="ru-RU" sz="1200" b="1" i="1" dirty="0" smtClean="0">
                <a:solidFill>
                  <a:srgbClr val="000000"/>
                </a:solidFill>
                <a:latin typeface="Times New Roman" panose="02020603050405020304" pitchFamily="18" charset="0"/>
                <a:cs typeface="Times New Roman" panose="02020603050405020304" pitchFamily="18" charset="0"/>
              </a:rPr>
              <a:t>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25359</TotalTime>
  <Words>563</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5057</cp:revision>
  <cp:lastPrinted>2021-07-01T03:56:27Z</cp:lastPrinted>
  <dcterms:created xsi:type="dcterms:W3CDTF">2018-03-27T06:03:00Z</dcterms:created>
  <dcterms:modified xsi:type="dcterms:W3CDTF">2026-01-18T07:10:08Z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