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10040023"/>
              </p:ext>
            </p:extLst>
          </p:nvPr>
        </p:nvGraphicFramePr>
        <p:xfrm>
          <a:off x="416496" y="2511207"/>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a:solidFill>
                            <a:srgbClr val="002060"/>
                          </a:solidFill>
                          <a:latin typeface="Times New Roman" panose="02020603050405020304" pitchFamily="18" charset="0"/>
                          <a:cs typeface="Times New Roman" panose="02020603050405020304" pitchFamily="18" charset="0"/>
                        </a:rPr>
                        <a:t>№ </a:t>
                      </a:r>
                      <a:r>
                        <a:rPr lang="ru-RU" altLang="x-none" sz="1600" b="1" i="1" smtClean="0">
                          <a:solidFill>
                            <a:srgbClr val="002060"/>
                          </a:solidFill>
                          <a:latin typeface="Times New Roman" panose="02020603050405020304" pitchFamily="18" charset="0"/>
                          <a:cs typeface="Times New Roman" panose="02020603050405020304" pitchFamily="18" charset="0"/>
                        </a:rPr>
                        <a:t>021</a:t>
                      </a:r>
                      <a:r>
                        <a:rPr lang="ru-RU" altLang="x-none" sz="1600" b="1" i="1" baseline="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a:t>
                      </a:r>
                      <a:r>
                        <a:rPr lang="en-US"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қаңтар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88909" y="147464"/>
            <a:ext cx="4816721" cy="1754326"/>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22 қаңтарға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21</a:t>
            </a:r>
            <a:r>
              <a:rPr lang="kk-KZ" sz="1200" b="1" dirty="0" smtClean="0">
                <a:latin typeface="Times New Roman" panose="02020603050405020304" pitchFamily="18" charset="0"/>
                <a:cs typeface="Times New Roman" panose="02020603050405020304" pitchFamily="18" charset="0"/>
              </a:rPr>
              <a:t> қантар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22 қаңтар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altLang="ru-RU" sz="1200" dirty="0" smtClean="0">
                <a:latin typeface="Times New Roman" panose="02020603050405020304" pitchFamily="18" charset="0"/>
                <a:cs typeface="Times New Roman" panose="02020603050405020304" pitchFamily="18" charset="0"/>
                <a:sym typeface="+mn-ea"/>
              </a:rPr>
              <a:t>Бұлтты, күндіз қар жауады</a:t>
            </a:r>
            <a:r>
              <a:rPr lang="kk-KZ" altLang="ru-RU" sz="1200" dirty="0">
                <a:latin typeface="Times New Roman" panose="02020603050405020304" pitchFamily="18" charset="0"/>
                <a:cs typeface="Times New Roman" panose="02020603050405020304" pitchFamily="18" charset="0"/>
                <a:sym typeface="+mn-ea"/>
              </a:rPr>
              <a:t>. </a:t>
            </a:r>
            <a:r>
              <a:rPr lang="kk-KZ" altLang="ru-RU" sz="1200" dirty="0" smtClean="0">
                <a:latin typeface="Times New Roman" panose="02020603050405020304" pitchFamily="18" charset="0"/>
                <a:cs typeface="Times New Roman" panose="02020603050405020304" pitchFamily="18" charset="0"/>
                <a:sym typeface="+mn-ea"/>
              </a:rPr>
              <a:t>Оңтүстік-шығыстан жел соғады, </a:t>
            </a:r>
            <a:r>
              <a:rPr lang="kk-KZ" altLang="ru-RU" sz="1200">
                <a:latin typeface="Times New Roman" panose="02020603050405020304" pitchFamily="18" charset="0"/>
                <a:cs typeface="Times New Roman" panose="02020603050405020304" pitchFamily="18" charset="0"/>
                <a:sym typeface="+mn-ea"/>
              </a:rPr>
              <a:t>күші </a:t>
            </a:r>
            <a:r>
              <a:rPr lang="kk-KZ" altLang="ru-RU" sz="1200" smtClean="0">
                <a:latin typeface="Times New Roman" panose="02020603050405020304" pitchFamily="18" charset="0"/>
                <a:cs typeface="Times New Roman" panose="02020603050405020304" pitchFamily="18" charset="0"/>
                <a:sym typeface="+mn-ea"/>
              </a:rPr>
              <a:t>3-8 </a:t>
            </a:r>
            <a:r>
              <a:rPr lang="kk-KZ" altLang="ru-RU" sz="1200" dirty="0" smtClean="0">
                <a:latin typeface="Times New Roman" panose="02020603050405020304" pitchFamily="18" charset="0"/>
                <a:cs typeface="Times New Roman" panose="02020603050405020304" pitchFamily="18" charset="0"/>
                <a:sym typeface="+mn-ea"/>
              </a:rPr>
              <a:t>м/с</a:t>
            </a:r>
            <a:r>
              <a:rPr lang="kk-KZ" altLang="ru-RU" sz="1200" dirty="0">
                <a:latin typeface="Times New Roman" panose="02020603050405020304" pitchFamily="18" charset="0"/>
                <a:cs typeface="Times New Roman" panose="02020603050405020304" pitchFamily="18" charset="0"/>
                <a:sym typeface="+mn-ea"/>
              </a:rPr>
              <a:t>. Ауа температурасы түнде </a:t>
            </a:r>
            <a:r>
              <a:rPr lang="kk-KZ" altLang="ru-RU" sz="1200" dirty="0" smtClean="0">
                <a:latin typeface="Times New Roman" panose="02020603050405020304" pitchFamily="18" charset="0"/>
                <a:cs typeface="Times New Roman" panose="02020603050405020304" pitchFamily="18" charset="0"/>
                <a:sym typeface="+mn-ea"/>
              </a:rPr>
              <a:t>14-16, күндіз 11-13 </a:t>
            </a:r>
            <a:r>
              <a:rPr lang="kk-KZ" altLang="ru-RU" sz="1200" dirty="0">
                <a:latin typeface="Times New Roman" panose="02020603050405020304" pitchFamily="18" charset="0"/>
                <a:cs typeface="Times New Roman" panose="02020603050405020304" pitchFamily="18" charset="0"/>
                <a:sym typeface="+mn-ea"/>
              </a:rPr>
              <a:t>градус </a:t>
            </a:r>
            <a:r>
              <a:rPr lang="kk-KZ" altLang="ru-RU" sz="1200" dirty="0" smtClean="0">
                <a:latin typeface="Times New Roman" panose="02020603050405020304" pitchFamily="18" charset="0"/>
                <a:cs typeface="Times New Roman" panose="02020603050405020304" pitchFamily="18" charset="0"/>
                <a:sym typeface="+mn-ea"/>
              </a:rPr>
              <a:t>аяз </a:t>
            </a:r>
            <a:r>
              <a:rPr lang="kk-KZ" altLang="ru-RU" sz="1200" dirty="0">
                <a:latin typeface="Times New Roman" panose="02020603050405020304" pitchFamily="18" charset="0"/>
                <a:cs typeface="Times New Roman" panose="02020603050405020304" pitchFamily="18" charset="0"/>
                <a:sym typeface="+mn-ea"/>
              </a:rPr>
              <a:t>болады</a:t>
            </a:r>
            <a:r>
              <a:rPr lang="kk-KZ" altLang="ru-RU" sz="1200" dirty="0" smtClean="0">
                <a:latin typeface="Times New Roman" panose="02020603050405020304" pitchFamily="18" charset="0"/>
                <a:cs typeface="Times New Roman" panose="02020603050405020304" pitchFamily="18" charset="0"/>
                <a:sym typeface="+mn-ea"/>
              </a:rPr>
              <a:t>.</a:t>
            </a:r>
          </a:p>
          <a:p>
            <a:pPr algn="just"/>
            <a:r>
              <a:rPr lang="ru-RU" altLang="ru-RU" sz="1200" dirty="0" smtClean="0">
                <a:latin typeface="Times New Roman" panose="02020603050405020304" pitchFamily="18" charset="0"/>
                <a:cs typeface="Times New Roman" panose="02020603050405020304" pitchFamily="18" charset="0"/>
                <a:sym typeface="+mn-ea"/>
              </a:rPr>
              <a:t>                                                   </a:t>
            </a:r>
            <a:r>
              <a:rPr lang="kk-KZ" altLang="ru-RU" sz="1200" b="1" dirty="0" smtClean="0">
                <a:latin typeface="Times New Roman" panose="02020603050405020304" pitchFamily="18" charset="0"/>
                <a:cs typeface="Times New Roman" panose="02020603050405020304" pitchFamily="18" charset="0"/>
                <a:sym typeface="+mn-ea"/>
              </a:rPr>
              <a:t>23</a:t>
            </a:r>
            <a:r>
              <a:rPr lang="kk-KZ" sz="1200" b="1" dirty="0" smtClean="0">
                <a:latin typeface="Times New Roman" panose="02020603050405020304" pitchFamily="18" charset="0"/>
                <a:cs typeface="Times New Roman" panose="02020603050405020304" pitchFamily="18" charset="0"/>
              </a:rPr>
              <a:t> қаңтарға</a:t>
            </a:r>
            <a:endParaRPr lang="kk-KZ" sz="1200" b="1" dirty="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22</a:t>
            </a:r>
            <a:r>
              <a:rPr lang="kk-KZ" sz="1200" b="1" dirty="0" smtClean="0">
                <a:latin typeface="Times New Roman" panose="02020603050405020304" pitchFamily="18" charset="0"/>
                <a:cs typeface="Times New Roman" panose="02020603050405020304" pitchFamily="18" charset="0"/>
              </a:rPr>
              <a:t> қаңтар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23 қаңтар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altLang="ru-RU" sz="1200" dirty="0" smtClean="0">
                <a:latin typeface="Times New Roman" panose="02020603050405020304" pitchFamily="18" charset="0"/>
                <a:cs typeface="Times New Roman" panose="02020603050405020304" pitchFamily="18" charset="0"/>
                <a:sym typeface="+mn-ea"/>
              </a:rPr>
              <a:t>Бұлтты, қар жауады. Оңтүстік-шығыстан жел соғады</a:t>
            </a:r>
            <a:r>
              <a:rPr lang="kk-KZ" sz="1200" dirty="0" smtClean="0">
                <a:latin typeface="Times New Roman" panose="02020603050405020304" pitchFamily="18" charset="0"/>
                <a:cs typeface="Times New Roman" panose="02020603050405020304" pitchFamily="18" charset="0"/>
              </a:rPr>
              <a:t>, күші 3-8 м/с. Ауа температурасы 18-20 градус аяз болады</a:t>
            </a:r>
            <a:r>
              <a:rPr lang="ru-RU" sz="1200" dirty="0" smtClean="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7421139"/>
              </p:ext>
            </p:extLst>
          </p:nvPr>
        </p:nvGraphicFramePr>
        <p:xfrm>
          <a:off x="5009368" y="4017596"/>
          <a:ext cx="4667576" cy="2198404"/>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33403">
                  <a:extLst>
                    <a:ext uri="{9D8B030D-6E8A-4147-A177-3AD203B41FA5}">
                      <a16:colId xmlns:a16="http://schemas.microsoft.com/office/drawing/2014/main" xmlns="" val="1276116030"/>
                    </a:ext>
                  </a:extLst>
                </a:gridCol>
                <a:gridCol w="1433403">
                  <a:extLst>
                    <a:ext uri="{9D8B030D-6E8A-4147-A177-3AD203B41FA5}">
                      <a16:colId xmlns:a16="http://schemas.microsoft.com/office/drawing/2014/main" xmlns=""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Күкірсутек</a:t>
                      </a:r>
                      <a:r>
                        <a:rPr lang="kk-KZ" sz="10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73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146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1208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0.242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426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2.128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365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0.912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125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148224056"/>
              </p:ext>
            </p:extLst>
          </p:nvPr>
        </p:nvGraphicFramePr>
        <p:xfrm>
          <a:off x="5046901" y="6237312"/>
          <a:ext cx="4824413" cy="388913"/>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 қантардан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88909" y="2183367"/>
            <a:ext cx="4816721"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2026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22 қаңтар, 23 қаңтар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ru-RU" altLang="en-US" sz="1200" dirty="0" smtClean="0">
                <a:solidFill>
                  <a:srgbClr val="000000"/>
                </a:solidFill>
                <a:latin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88909" y="3199030"/>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Сагинтаева А.Т./Сұлтанова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40399</TotalTime>
  <Words>525</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6476</cp:revision>
  <cp:lastPrinted>2021-07-01T07:38:07Z</cp:lastPrinted>
  <dcterms:created xsi:type="dcterms:W3CDTF">2018-03-27T06:03:00Z</dcterms:created>
  <dcterms:modified xsi:type="dcterms:W3CDTF">2026-01-21T07:15:11Z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