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p:scale>
          <a:sx n="100" d="100"/>
          <a:sy n="100" d="100"/>
        </p:scale>
        <p:origin x="-2395" y="-62"/>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55412599"/>
              </p:ext>
            </p:extLst>
          </p:nvPr>
        </p:nvGraphicFramePr>
        <p:xfrm>
          <a:off x="380554" y="3549613"/>
          <a:ext cx="4320480" cy="2862681"/>
        </p:xfrm>
        <a:graphic>
          <a:graphicData uri="http://schemas.openxmlformats.org/drawingml/2006/table">
            <a:tbl>
              <a:tblPr/>
              <a:tblGrid>
                <a:gridCol w="4320480">
                  <a:extLst>
                    <a:ext uri="{9D8B030D-6E8A-4147-A177-3AD203B41FA5}">
                      <a16:colId xmlns:a16="http://schemas.microsoft.com/office/drawing/2014/main" val="20000"/>
                    </a:ext>
                  </a:extLst>
                </a:gridCol>
              </a:tblGrid>
              <a:tr h="286268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03</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 </a:t>
                      </a:r>
                      <a:r>
                        <a:rPr kumimoji="0" lang="kk-KZ" sz="1200" b="1" i="1" u="none" strike="noStrike" kern="14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ақпан</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26026" y="3200048"/>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a:t>
            </a:r>
            <a:r>
              <a:rPr lang="ru-RU" sz="1100" b="1" dirty="0">
                <a:latin typeface="Times New Roman" panose="02020603050405020304" pitchFamily="18" charset="0"/>
                <a:cs typeface="Times New Roman" panose="02020603050405020304" pitchFamily="18" charset="0"/>
              </a:rPr>
              <a:t>03</a:t>
            </a:r>
            <a:r>
              <a:rPr lang="kk-KZ" sz="1100" b="1" kern="1400" dirty="0">
                <a:latin typeface="Times New Roman" panose="02020603050405020304" pitchFamily="18" charset="0"/>
                <a:cs typeface="Times New Roman" panose="02020603050405020304" pitchFamily="18" charset="0"/>
              </a:rPr>
              <a:t> ақпан</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75324974"/>
              </p:ext>
            </p:extLst>
          </p:nvPr>
        </p:nvGraphicFramePr>
        <p:xfrm>
          <a:off x="5204966" y="3770596"/>
          <a:ext cx="4320480" cy="2537667"/>
        </p:xfrm>
        <a:graphic>
          <a:graphicData uri="http://schemas.openxmlformats.org/drawingml/2006/table">
            <a:tbl>
              <a:tblPr firstRow="1" bandRow="1">
                <a:tableStyleId>{5C22544A-7EE6-4342-B048-85BDC9FD1C3A}</a:tableStyleId>
              </a:tblPr>
              <a:tblGrid>
                <a:gridCol w="1748662">
                  <a:extLst>
                    <a:ext uri="{9D8B030D-6E8A-4147-A177-3AD203B41FA5}">
                      <a16:colId xmlns:a16="http://schemas.microsoft.com/office/drawing/2014/main" val="3583770891"/>
                    </a:ext>
                  </a:extLst>
                </a:gridCol>
                <a:gridCol w="1362635">
                  <a:extLst>
                    <a:ext uri="{9D8B030D-6E8A-4147-A177-3AD203B41FA5}">
                      <a16:colId xmlns:a16="http://schemas.microsoft.com/office/drawing/2014/main" val="1276116030"/>
                    </a:ext>
                  </a:extLst>
                </a:gridCol>
                <a:gridCol w="1209183">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73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37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0.074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877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0.175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694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0.057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04966" y="271939"/>
            <a:ext cx="4320480"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r>
              <a:rPr lang="kk-KZ"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2026 ж. 04</a:t>
            </a:r>
            <a:r>
              <a:rPr lang="kk-KZ" sz="1100" b="1" kern="1400" dirty="0">
                <a:latin typeface="Times New Roman" panose="02020603050405020304" pitchFamily="18" charset="0"/>
                <a:cs typeface="Times New Roman" panose="02020603050405020304" pitchFamily="18" charset="0"/>
              </a:rPr>
              <a:t> ақпан</a:t>
            </a:r>
            <a:r>
              <a:rPr lang="kk-KZ" sz="1100" b="1" dirty="0">
                <a:latin typeface="Times New Roman" panose="02020603050405020304" pitchFamily="18" charset="0"/>
                <a:cs typeface="Times New Roman" panose="02020603050405020304" pitchFamily="18" charset="0"/>
              </a:rPr>
              <a:t>ға</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 03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20.00-ден</a:t>
            </a:r>
            <a:r>
              <a:rPr lang="kk-KZ"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04</a:t>
            </a:r>
            <a:r>
              <a:rPr lang="kk-KZ" sz="1100" b="1" kern="1400" dirty="0">
                <a:latin typeface="Times New Roman" panose="02020603050405020304" pitchFamily="18" charset="0"/>
                <a:cs typeface="Times New Roman" panose="02020603050405020304" pitchFamily="18" charset="0"/>
              </a:rPr>
              <a:t> ақпан</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a:t>
            </a:r>
            <a:r>
              <a:rPr lang="ru-RU" sz="1100" dirty="0" err="1">
                <a:latin typeface="Times New Roman" panose="02020603050405020304" pitchFamily="18" charset="0"/>
                <a:cs typeface="Times New Roman" panose="02020603050405020304" pitchFamily="18" charset="0"/>
              </a:rPr>
              <a:t>Солтүстік</a:t>
            </a:r>
            <a:r>
              <a:rPr lang="ru-RU" sz="1100" dirty="0">
                <a:latin typeface="Times New Roman" panose="02020603050405020304" pitchFamily="18" charset="0"/>
                <a:cs typeface="Times New Roman" panose="02020603050405020304" pitchFamily="18" charset="0"/>
              </a:rPr>
              <a:t>-</a:t>
            </a:r>
            <a:r>
              <a:rPr lang="kk-KZ" sz="1100" dirty="0">
                <a:latin typeface="Times New Roman" panose="02020603050405020304" pitchFamily="18" charset="0"/>
                <a:cs typeface="Times New Roman" panose="02020603050405020304" pitchFamily="18" charset="0"/>
              </a:rPr>
              <a:t>шығыстан</a:t>
            </a:r>
            <a:r>
              <a:rPr lang="ru-RU" sz="1100" dirty="0">
                <a:latin typeface="Times New Roman" panose="02020603050405020304" pitchFamily="18" charset="0"/>
                <a:cs typeface="Times New Roman" panose="02020603050405020304" pitchFamily="18" charset="0"/>
              </a:rPr>
              <a:t> жел </a:t>
            </a:r>
            <a:r>
              <a:rPr lang="kk-KZ" sz="1100" dirty="0">
                <a:latin typeface="Times New Roman" panose="02020603050405020304" pitchFamily="18" charset="0"/>
                <a:cs typeface="Times New Roman" panose="02020603050405020304" pitchFamily="18" charset="0"/>
              </a:rPr>
              <a:t>оңтүстік-шығысқа</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ауысады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5-10</a:t>
            </a:r>
            <a:r>
              <a:rPr lang="ru-RU" sz="1100" dirty="0">
                <a:latin typeface="Times New Roman" panose="02020603050405020304" pitchFamily="18" charset="0"/>
                <a:cs typeface="Times New Roman" panose="02020603050405020304" pitchFamily="18" charset="0"/>
              </a:rPr>
              <a:t> м/с</a:t>
            </a:r>
            <a:r>
              <a:rPr lang="kk-KZ" sz="1100" dirty="0">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26-28, күндіз 17-19 аяз</a:t>
            </a:r>
            <a:r>
              <a:rPr lang="ru-RU" sz="1100" dirty="0">
                <a:latin typeface="Times New Roman" panose="02020603050405020304" pitchFamily="18" charset="0"/>
                <a:cs typeface="Times New Roman" panose="02020603050405020304" pitchFamily="18" charset="0"/>
              </a:rPr>
              <a:t>.</a:t>
            </a:r>
            <a:endParaRPr lang="kk-KZ" sz="1100" dirty="0">
              <a:latin typeface="Times New Roman" panose="02020603050405020304" pitchFamily="18" charset="0"/>
              <a:cs typeface="Times New Roman" panose="02020603050405020304" pitchFamily="18" charset="0"/>
            </a:endParaRPr>
          </a:p>
          <a:p>
            <a:pPr algn="just"/>
            <a:r>
              <a:rPr lang="kk-KZ"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2026 ж. </a:t>
            </a:r>
            <a:r>
              <a:rPr lang="kk-KZ" sz="1100" b="1" kern="1400" dirty="0">
                <a:latin typeface="Times New Roman" panose="02020603050405020304" pitchFamily="18" charset="0"/>
                <a:cs typeface="Times New Roman" panose="02020603050405020304" pitchFamily="18" charset="0"/>
              </a:rPr>
              <a:t>05 ақпан</a:t>
            </a:r>
            <a:r>
              <a:rPr lang="kk-KZ" sz="1100" b="1" dirty="0">
                <a:latin typeface="Times New Roman" panose="02020603050405020304" pitchFamily="18" charset="0"/>
                <a:cs typeface="Times New Roman" panose="02020603050405020304" pitchFamily="18" charset="0"/>
              </a:rPr>
              <a:t>ға</a:t>
            </a:r>
            <a:endParaRPr lang="ru-RU" sz="1100" b="1"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2026 ж</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04</a:t>
            </a:r>
            <a:r>
              <a:rPr lang="kk-KZ" sz="1100" b="1" kern="1400" dirty="0">
                <a:latin typeface="Times New Roman" panose="02020603050405020304" pitchFamily="18" charset="0"/>
                <a:cs typeface="Times New Roman" panose="02020603050405020304" pitchFamily="18" charset="0"/>
              </a:rPr>
              <a:t> ақпан</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20.00-ден </a:t>
            </a:r>
            <a:r>
              <a:rPr lang="kk-KZ" sz="1100" b="1" kern="1400" dirty="0">
                <a:latin typeface="Times New Roman" panose="02020603050405020304" pitchFamily="18" charset="0"/>
                <a:cs typeface="Times New Roman" panose="02020603050405020304" pitchFamily="18" charset="0"/>
              </a:rPr>
              <a:t>2026 ж.</a:t>
            </a:r>
            <a:r>
              <a:rPr lang="ru-RU" sz="1100" b="1" dirty="0">
                <a:latin typeface="Times New Roman" panose="02020603050405020304" pitchFamily="18" charset="0"/>
                <a:cs typeface="Times New Roman" panose="02020603050405020304" pitchFamily="18" charset="0"/>
              </a:rPr>
              <a:t> 05 </a:t>
            </a:r>
            <a:r>
              <a:rPr lang="kk-KZ" sz="1100" b="1" kern="1400" dirty="0">
                <a:latin typeface="Times New Roman" panose="02020603050405020304" pitchFamily="18" charset="0"/>
                <a:cs typeface="Times New Roman" panose="02020603050405020304" pitchFamily="18" charset="0"/>
              </a:rPr>
              <a:t>ақпан</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08.00-ге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a:t>
            </a:r>
            <a:r>
              <a:rPr lang="ru-RU" sz="1100" dirty="0">
                <a:latin typeface="Times New Roman" panose="02020603050405020304" pitchFamily="18" charset="0"/>
                <a:cs typeface="Times New Roman" panose="02020603050405020304" pitchFamily="18" charset="0"/>
              </a:rPr>
              <a:t>Оңтүстік-ш</a:t>
            </a:r>
            <a:r>
              <a:rPr lang="kk-KZ" sz="1100" dirty="0">
                <a:latin typeface="Times New Roman" panose="02020603050405020304" pitchFamily="18" charset="0"/>
                <a:cs typeface="Times New Roman" panose="02020603050405020304" pitchFamily="18" charset="0"/>
              </a:rPr>
              <a:t>ығыстан</a:t>
            </a:r>
            <a:r>
              <a:rPr lang="ru-RU" sz="1100" dirty="0">
                <a:latin typeface="Times New Roman" panose="02020603050405020304" pitchFamily="18" charset="0"/>
                <a:cs typeface="Times New Roman" panose="02020603050405020304" pitchFamily="18" charset="0"/>
              </a:rPr>
              <a:t> 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5-10 м/с</a:t>
            </a:r>
            <a:r>
              <a:rPr lang="kk-KZ" sz="1100" dirty="0">
                <a:latin typeface="Times New Roman" panose="02020603050405020304" pitchFamily="18" charset="0"/>
                <a:cs typeface="Times New Roman" panose="02020603050405020304" pitchFamily="18" charset="0"/>
              </a:rPr>
              <a:t>. Ауа температурасы 17-19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204966" y="1965957"/>
            <a:ext cx="4320480" cy="600164"/>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04 </a:t>
            </a:r>
            <a:r>
              <a:rPr lang="ru-RU" sz="1100" dirty="0" err="1">
                <a:solidFill>
                  <a:schemeClr val="tx1"/>
                </a:solidFill>
                <a:latin typeface="Times New Roman" panose="02020603050405020304" pitchFamily="18" charset="0"/>
                <a:cs typeface="Times New Roman" panose="02020603050405020304" pitchFamily="18" charset="0"/>
              </a:rPr>
              <a:t>ақпанға</a:t>
            </a:r>
            <a:r>
              <a:rPr lang="kk-KZ" sz="1100" dirty="0">
                <a:solidFill>
                  <a:schemeClr val="tx1"/>
                </a:solidFill>
                <a:latin typeface="Times New Roman" panose="02020603050405020304" pitchFamily="18" charset="0"/>
                <a:cs typeface="Times New Roman" panose="02020603050405020304" pitchFamily="18" charset="0"/>
              </a:rPr>
              <a:t>,</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05 а</a:t>
            </a:r>
            <a:r>
              <a:rPr lang="kk-KZ" sz="1100" dirty="0">
                <a:solidFill>
                  <a:schemeClr val="tx1"/>
                </a:solidFill>
                <a:latin typeface="Times New Roman" panose="02020603050405020304" pitchFamily="18" charset="0"/>
                <a:cs typeface="Times New Roman" panose="02020603050405020304" pitchFamily="18" charset="0"/>
              </a:rPr>
              <a:t>қпанда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b="1" dirty="0">
                <a:solidFill>
                  <a:prstClr val="black"/>
                </a:solidFill>
                <a:latin typeface="Times New Roman" panose="02020603050405020304" pitchFamily="18" charset="0"/>
                <a:cs typeface="Times New Roman" panose="02020603050405020304" pitchFamily="18" charset="0"/>
              </a:rPr>
              <a:t>сейілуіне</a:t>
            </a:r>
            <a:r>
              <a:rPr lang="kk-KZ"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a:t>
            </a:r>
            <a:r>
              <a:rPr lang="ru-RU" sz="1100" dirty="0">
                <a:solidFill>
                  <a:prstClr val="black"/>
                </a:solidFill>
                <a:latin typeface="Times New Roman" panose="02020603050405020304" pitchFamily="18" charset="0"/>
                <a:cs typeface="Times New Roman" panose="02020603050405020304" pitchFamily="18" charset="0"/>
              </a:rPr>
              <a:t> болады деп күтілуде.</a:t>
            </a:r>
          </a:p>
        </p:txBody>
      </p:sp>
      <p:sp>
        <p:nvSpPr>
          <p:cNvPr id="22" name="TextBox 13">
            <a:extLst>
              <a:ext uri="{FF2B5EF4-FFF2-40B4-BE49-F238E27FC236}">
                <a16:creationId xmlns:a16="http://schemas.microsoft.com/office/drawing/2014/main" id="{0C8E8EF9-CF48-47EB-806B-96C39A965451}"/>
              </a:ext>
            </a:extLst>
          </p:cNvPr>
          <p:cNvSpPr txBox="1"/>
          <p:nvPr/>
        </p:nvSpPr>
        <p:spPr>
          <a:xfrm>
            <a:off x="5204966" y="2777601"/>
            <a:ext cx="4320480" cy="261610"/>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latin typeface="Times New Roman" panose="02020603050405020304" pitchFamily="18" charset="0"/>
                <a:cs typeface="Times New Roman" panose="02020603050405020304" pitchFamily="18" charset="0"/>
              </a:rPr>
              <a:t>Леженина П</a:t>
            </a:r>
            <a:r>
              <a:rPr lang="ru-RU"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50979</TotalTime>
  <Words>607</Words>
  <Application>Microsoft Office PowerPoint</Application>
  <PresentationFormat>Лист A4 (210x297 мм)</PresentationFormat>
  <Paragraphs>99</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7322</cp:revision>
  <cp:lastPrinted>2025-07-15T07:11:11Z</cp:lastPrinted>
  <dcterms:created xsi:type="dcterms:W3CDTF">2018-03-27T06:03:00Z</dcterms:created>
  <dcterms:modified xsi:type="dcterms:W3CDTF">2026-02-03T06:51:14Z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