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104" d="100"/>
          <a:sy n="104" d="100"/>
        </p:scale>
        <p:origin x="174" y="1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935807890"/>
              </p:ext>
            </p:extLst>
          </p:nvPr>
        </p:nvGraphicFramePr>
        <p:xfrm>
          <a:off x="307976" y="2708920"/>
          <a:ext cx="4386677" cy="2520280"/>
        </p:xfrm>
        <a:graphic>
          <a:graphicData uri="http://schemas.openxmlformats.org/drawingml/2006/table">
            <a:tbl>
              <a:tblPr/>
              <a:tblGrid>
                <a:gridCol w="4386677">
                  <a:extLst>
                    <a:ext uri="{9D8B030D-6E8A-4147-A177-3AD203B41FA5}">
                      <a16:colId xmlns="" xmlns:a16="http://schemas.microsoft.com/office/drawing/2014/main" val="20000"/>
                    </a:ext>
                  </a:extLst>
                </a:gridCol>
              </a:tblGrid>
              <a:tr h="25202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36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ru-RU"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a:t>
                      </a:r>
                      <a:r>
                        <a:rPr lang="ru-RU" altLang="x-none" sz="1400" b="1" i="1" dirty="0">
                          <a:solidFill>
                            <a:srgbClr val="002060"/>
                          </a:solidFill>
                          <a:latin typeface="Times New Roman" panose="02020603050405020304" pitchFamily="18" charset="0"/>
                          <a:cs typeface="Times New Roman" panose="02020603050405020304" pitchFamily="18" charset="0"/>
                        </a:rPr>
                        <a:t>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100" dirty="0" smtClean="0">
                        <a:solidFill>
                          <a:srgbClr val="00000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05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ақпан </a:t>
                      </a:r>
                      <a:endParaRPr kumimoji="0" lang="kk-KZ" sz="1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06998" y="114301"/>
            <a:ext cx="4681538" cy="2123658"/>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r>
              <a:rPr lang="ru-RU" altLang="ru-RU" sz="1200" b="1" dirty="0" smtClean="0">
                <a:latin typeface="Times New Roman" panose="02020603050405020304" pitchFamily="18" charset="0"/>
                <a:cs typeface="Times New Roman" panose="02020603050405020304" pitchFamily="18" charset="0"/>
              </a:rPr>
              <a:t>                                       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06 </a:t>
            </a:r>
            <a:r>
              <a:rPr lang="kk-KZ" altLang="ru-RU" sz="1200" b="1" dirty="0" smtClean="0">
                <a:solidFill>
                  <a:prstClr val="black"/>
                </a:solidFill>
                <a:latin typeface="Times New Roman" panose="02020603050405020304" pitchFamily="18" charset="0"/>
                <a:cs typeface="Times New Roman" panose="02020603050405020304" pitchFamily="18" charset="0"/>
              </a:rPr>
              <a:t>ақпан</a:t>
            </a: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05 </a:t>
            </a:r>
            <a:r>
              <a:rPr lang="kk-KZ" altLang="ru-RU" sz="1200" b="1" dirty="0">
                <a:solidFill>
                  <a:prstClr val="black"/>
                </a:solidFill>
                <a:latin typeface="Times New Roman" panose="02020603050405020304" pitchFamily="18" charset="0"/>
                <a:cs typeface="Times New Roman" panose="02020603050405020304" pitchFamily="18" charset="0"/>
              </a:rPr>
              <a:t>ақпан 2026 </a:t>
            </a:r>
            <a:r>
              <a:rPr lang="kk-KZ" altLang="ru-RU" sz="1200" b="1" dirty="0" smtClean="0">
                <a:solidFill>
                  <a:prstClr val="black"/>
                </a:solidFill>
                <a:latin typeface="Times New Roman" panose="02020603050405020304" pitchFamily="18" charset="0"/>
                <a:cs typeface="Times New Roman" panose="02020603050405020304" pitchFamily="18" charset="0"/>
              </a:rPr>
              <a:t>ж. сағ. 20-дан </a:t>
            </a:r>
            <a:r>
              <a:rPr lang="kk-KZ" sz="1200" b="1" dirty="0" smtClean="0">
                <a:solidFill>
                  <a:prstClr val="black"/>
                </a:solidFill>
                <a:latin typeface="Times New Roman" panose="02020603050405020304" pitchFamily="18" charset="0"/>
                <a:cs typeface="Times New Roman" panose="02020603050405020304" pitchFamily="18" charset="0"/>
              </a:rPr>
              <a:t>бастап</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06 </a:t>
            </a:r>
            <a:r>
              <a:rPr lang="kk-KZ" altLang="ru-RU" sz="1200" b="1" dirty="0" smtClean="0">
                <a:solidFill>
                  <a:prstClr val="black"/>
                </a:solidFill>
                <a:latin typeface="Times New Roman" panose="02020603050405020304" pitchFamily="18" charset="0"/>
                <a:cs typeface="Times New Roman" panose="02020603050405020304" pitchFamily="18" charset="0"/>
              </a:rPr>
              <a:t>ақпан 2026 ж. сағ. 20-ға дейін</a:t>
            </a:r>
            <a:endParaRPr lang="en-US" altLang="ru-RU" sz="1200" b="1" dirty="0" smtClean="0">
              <a:solidFill>
                <a:prstClr val="black"/>
              </a:solidFill>
              <a:latin typeface="Times New Roman" panose="02020603050405020304" pitchFamily="18" charset="0"/>
              <a:cs typeface="Times New Roman" panose="02020603050405020304" pitchFamily="18" charset="0"/>
            </a:endParaRPr>
          </a:p>
          <a:p>
            <a:pPr algn="just"/>
            <a:r>
              <a:rPr lang="kk-KZ" sz="1200" kern="9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Көшпелі б</a:t>
            </a:r>
            <a:r>
              <a:rPr lang="kk-KZ" sz="1200" kern="900" dirty="0">
                <a:solidFill>
                  <a:srgbClr val="000000"/>
                </a:solidFill>
                <a:latin typeface="Times New Roman" panose="02020603050405020304" pitchFamily="18" charset="0"/>
                <a:ea typeface="Times New Roman" panose="02020603050405020304" pitchFamily="18" charset="0"/>
              </a:rPr>
              <a:t>ұлтты</a:t>
            </a:r>
            <a:r>
              <a:rPr lang="kk-KZ" sz="1200" kern="900">
                <a:solidFill>
                  <a:srgbClr val="000000"/>
                </a:solidFill>
                <a:latin typeface="Times New Roman" panose="02020603050405020304" pitchFamily="18" charset="0"/>
                <a:ea typeface="Times New Roman" panose="02020603050405020304" pitchFamily="18" charset="0"/>
              </a:rPr>
              <a:t>,</a:t>
            </a:r>
            <a:r>
              <a:rPr lang="kk-KZ" sz="1200" kern="1400">
                <a:solidFill>
                  <a:srgbClr val="000000"/>
                </a:solidFill>
                <a:latin typeface="Times New Roman" panose="02020603050405020304" pitchFamily="18" charset="0"/>
                <a:ea typeface="Times New Roman" panose="02020603050405020304" pitchFamily="18" charset="0"/>
              </a:rPr>
              <a:t> </a:t>
            </a:r>
            <a:r>
              <a:rPr lang="kk-KZ" sz="1200" kern="1400" smtClean="0">
                <a:solidFill>
                  <a:srgbClr val="000000"/>
                </a:solidFill>
                <a:latin typeface="Times New Roman" panose="02020603050405020304" pitchFamily="18" charset="0"/>
                <a:ea typeface="Times New Roman" panose="02020603050405020304" pitchFamily="18" charset="0"/>
              </a:rPr>
              <a:t>жауын-шашынсыз.</a:t>
            </a:r>
            <a:r>
              <a:rPr lang="kk-KZ" sz="1200" kern="900" dirty="0" smtClean="0">
                <a:solidFill>
                  <a:srgbClr val="000000"/>
                </a:solidFill>
                <a:latin typeface="Times New Roman" panose="02020603050405020304" pitchFamily="18" charset="0"/>
                <a:ea typeface="Times New Roman" panose="02020603050405020304" pitchFamily="18" charset="0"/>
              </a:rPr>
              <a:t> </a:t>
            </a:r>
            <a:r>
              <a:rPr lang="kk-KZ" sz="1200" kern="900" smtClean="0">
                <a:solidFill>
                  <a:srgbClr val="000000"/>
                </a:solidFill>
                <a:latin typeface="Times New Roman" panose="02020603050405020304" pitchFamily="18" charset="0"/>
                <a:ea typeface="Times New Roman" panose="02020603050405020304" pitchFamily="18" charset="0"/>
              </a:rPr>
              <a:t>Тұман</a:t>
            </a:r>
            <a:r>
              <a:rPr lang="kk-KZ" sz="1200" kern="900">
                <a:solidFill>
                  <a:srgbClr val="000000"/>
                </a:solidFill>
                <a:latin typeface="Times New Roman" panose="02020603050405020304" pitchFamily="18" charset="0"/>
                <a:ea typeface="Times New Roman" panose="02020603050405020304" pitchFamily="18" charset="0"/>
              </a:rPr>
              <a:t>.</a:t>
            </a:r>
            <a:r>
              <a:rPr lang="kk-KZ" sz="1200" kern="1400" smtClean="0">
                <a:solidFill>
                  <a:srgbClr val="000000"/>
                </a:solidFill>
                <a:latin typeface="Times New Roman" panose="02020603050405020304" pitchFamily="18" charset="0"/>
                <a:ea typeface="Times New Roman" panose="02020603050405020304" pitchFamily="18" charset="0"/>
              </a:rPr>
              <a:t> </a:t>
            </a:r>
            <a:r>
              <a:rPr lang="kk-KZ" sz="1200" kern="900" dirty="0">
                <a:solidFill>
                  <a:srgbClr val="000000"/>
                </a:solidFill>
                <a:latin typeface="Times New Roman" panose="02020603050405020304" pitchFamily="18" charset="0"/>
                <a:ea typeface="Times New Roman" panose="02020603050405020304" pitchFamily="18" charset="0"/>
              </a:rPr>
              <a:t>Сол</a:t>
            </a:r>
            <a:r>
              <a:rPr lang="kk-KZ" sz="1200" kern="1400" dirty="0">
                <a:solidFill>
                  <a:srgbClr val="000000"/>
                </a:solidFill>
                <a:latin typeface="Times New Roman" panose="02020603050405020304" pitchFamily="18" charset="0"/>
                <a:ea typeface="Times New Roman" panose="02020603050405020304" pitchFamily="18" charset="0"/>
              </a:rPr>
              <a:t>түстік-батыстан</a:t>
            </a:r>
            <a:r>
              <a:rPr lang="kk-KZ"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жел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соғады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күші</a:t>
            </a:r>
            <a:r>
              <a:rPr lang="ru-RU" sz="1200" dirty="0" smtClean="0">
                <a:solidFill>
                  <a:prstClr val="black"/>
                </a:solidFill>
                <a:latin typeface="Times New Roman" panose="02020603050405020304" pitchFamily="18" charset="0"/>
                <a:cs typeface="Times New Roman" panose="02020603050405020304" pitchFamily="18" charset="0"/>
              </a:rPr>
              <a:t> 9-14 м/с</a:t>
            </a:r>
            <a:r>
              <a:rPr lang="ru-RU" sz="1200" dirty="0" smtClean="0">
                <a:solidFill>
                  <a:prstClr val="black"/>
                </a:solidFill>
                <a:latin typeface="Times New Roman" panose="02020603050405020304" pitchFamily="18" charset="0"/>
                <a:cs typeface="Times New Roman" panose="02020603050405020304" pitchFamily="18" charset="0"/>
              </a:rPr>
              <a:t>.</a:t>
            </a:r>
            <a:r>
              <a:rPr lang="kk-KZ"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23-25,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15-17 </a:t>
            </a:r>
            <a:r>
              <a:rPr lang="ru-RU" sz="1200" dirty="0" smtClean="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a:t>
            </a:r>
          </a:p>
          <a:p>
            <a:pPr algn="just"/>
            <a:r>
              <a:rPr lang="kk-KZ" sz="1100" kern="900" dirty="0" smtClean="0">
                <a:solidFill>
                  <a:srgbClr val="000000"/>
                </a:solidFill>
                <a:latin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2026 жылғы  </a:t>
            </a:r>
            <a:r>
              <a:rPr lang="kk-KZ" sz="1200" b="1" dirty="0" smtClean="0">
                <a:latin typeface="Times New Roman" panose="02020603050405020304" pitchFamily="18" charset="0"/>
                <a:cs typeface="Times New Roman" panose="02020603050405020304" pitchFamily="18" charset="0"/>
              </a:rPr>
              <a:t>07 </a:t>
            </a:r>
            <a:r>
              <a:rPr lang="kk-KZ" sz="1200" b="1" dirty="0" smtClean="0">
                <a:latin typeface="Times New Roman" panose="02020603050405020304" pitchFamily="18" charset="0"/>
                <a:cs typeface="Times New Roman" panose="02020603050405020304" pitchFamily="18" charset="0"/>
              </a:rPr>
              <a:t>ақпан</a:t>
            </a:r>
            <a:endParaRPr lang="kk-KZ" sz="1200" b="1" dirty="0" smtClean="0">
              <a:solidFill>
                <a:prstClr val="black"/>
              </a:solidFill>
              <a:latin typeface="Times New Roman" panose="02020603050405020304" pitchFamily="18" charset="0"/>
              <a:cs typeface="Times New Roman" panose="02020603050405020304" pitchFamily="18" charset="0"/>
            </a:endParaRPr>
          </a:p>
          <a:p>
            <a:pPr algn="just"/>
            <a:r>
              <a:rPr lang="kk-KZ" sz="1200" b="1" dirty="0" smtClean="0">
                <a:latin typeface="Times New Roman" panose="02020603050405020304" pitchFamily="18" charset="0"/>
                <a:cs typeface="Times New Roman" panose="02020603050405020304" pitchFamily="18" charset="0"/>
              </a:rPr>
              <a:t>06 </a:t>
            </a:r>
            <a:r>
              <a:rPr lang="kk-KZ" sz="1200" b="1" dirty="0">
                <a:latin typeface="Times New Roman" panose="02020603050405020304" pitchFamily="18" charset="0"/>
                <a:cs typeface="Times New Roman" panose="02020603050405020304" pitchFamily="18" charset="0"/>
              </a:rPr>
              <a:t>ақпан сағ</a:t>
            </a:r>
            <a:r>
              <a:rPr lang="kk-KZ" sz="1200" b="1" dirty="0" smtClean="0">
                <a:latin typeface="Times New Roman" panose="02020603050405020304" pitchFamily="18" charset="0"/>
                <a:cs typeface="Times New Roman" panose="02020603050405020304" pitchFamily="18" charset="0"/>
              </a:rPr>
              <a:t>. 20-дан бастап </a:t>
            </a:r>
            <a:r>
              <a:rPr lang="kk-KZ" sz="1200" b="1" dirty="0" smtClean="0">
                <a:latin typeface="Times New Roman" panose="02020603050405020304" pitchFamily="18" charset="0"/>
                <a:cs typeface="Times New Roman" panose="02020603050405020304" pitchFamily="18" charset="0"/>
              </a:rPr>
              <a:t>07 </a:t>
            </a:r>
            <a:r>
              <a:rPr lang="kk-KZ" sz="1200" b="1" dirty="0" smtClean="0">
                <a:latin typeface="Times New Roman" panose="02020603050405020304" pitchFamily="18" charset="0"/>
                <a:cs typeface="Times New Roman" panose="02020603050405020304" pitchFamily="18" charset="0"/>
              </a:rPr>
              <a:t>ақпан </a:t>
            </a:r>
            <a:r>
              <a:rPr lang="kk-KZ" altLang="ru-RU" sz="1200" b="1" dirty="0" smtClean="0">
                <a:solidFill>
                  <a:prstClr val="black"/>
                </a:solidFill>
                <a:latin typeface="Times New Roman" panose="02020603050405020304" pitchFamily="18" charset="0"/>
                <a:cs typeface="Times New Roman" panose="02020603050405020304" pitchFamily="18" charset="0"/>
              </a:rPr>
              <a:t>2026 ж.</a:t>
            </a:r>
            <a:r>
              <a:rPr lang="kk-KZ" sz="1200" b="1" dirty="0" smtClean="0">
                <a:latin typeface="Times New Roman" panose="02020603050405020304" pitchFamily="18" charset="0"/>
                <a:cs typeface="Times New Roman" panose="02020603050405020304" pitchFamily="18" charset="0"/>
              </a:rPr>
              <a:t> сағ. 08-ге дейін </a:t>
            </a:r>
            <a:endParaRPr lang="kk-KZ" sz="1200" b="1" dirty="0">
              <a:latin typeface="Times New Roman" panose="02020603050405020304" pitchFamily="18" charset="0"/>
              <a:cs typeface="Times New Roman" panose="02020603050405020304" pitchFamily="18" charset="0"/>
            </a:endParaRPr>
          </a:p>
          <a:p>
            <a:pPr algn="just"/>
            <a:r>
              <a:rPr lang="kk-KZ" sz="1200" kern="9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Көшпелі б</a:t>
            </a:r>
            <a:r>
              <a:rPr lang="kk-KZ" sz="1200" kern="900" dirty="0">
                <a:solidFill>
                  <a:srgbClr val="000000"/>
                </a:solidFill>
                <a:latin typeface="Times New Roman" panose="02020603050405020304" pitchFamily="18" charset="0"/>
                <a:ea typeface="Times New Roman" panose="02020603050405020304" pitchFamily="18" charset="0"/>
              </a:rPr>
              <a:t>ұлтты,</a:t>
            </a:r>
            <a:r>
              <a:rPr lang="kk-KZ" sz="1200" kern="1400" dirty="0">
                <a:solidFill>
                  <a:srgbClr val="000000"/>
                </a:solidFill>
                <a:latin typeface="Times New Roman" panose="02020603050405020304" pitchFamily="18" charset="0"/>
                <a:ea typeface="Times New Roman" panose="02020603050405020304" pitchFamily="18" charset="0"/>
              </a:rPr>
              <a:t> жауын-шашынсыз. </a:t>
            </a:r>
            <a:r>
              <a:rPr lang="kk-KZ" sz="1200" kern="900" dirty="0">
                <a:solidFill>
                  <a:srgbClr val="000000"/>
                </a:solidFill>
                <a:latin typeface="Times New Roman" panose="02020603050405020304" pitchFamily="18" charset="0"/>
                <a:ea typeface="Times New Roman" panose="02020603050405020304" pitchFamily="18" charset="0"/>
              </a:rPr>
              <a:t>Сол</a:t>
            </a:r>
            <a:r>
              <a:rPr lang="kk-KZ" sz="1200" kern="1400" dirty="0">
                <a:solidFill>
                  <a:srgbClr val="000000"/>
                </a:solidFill>
                <a:latin typeface="Times New Roman" panose="02020603050405020304" pitchFamily="18" charset="0"/>
                <a:ea typeface="Times New Roman" panose="02020603050405020304" pitchFamily="18" charset="0"/>
              </a:rPr>
              <a:t>түстік-батыстан</a:t>
            </a:r>
            <a:r>
              <a:rPr lang="kk-KZ"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жел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соғады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күші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 7-12 м/с. </a:t>
            </a:r>
            <a:r>
              <a:rPr lang="ru-RU" sz="1200" dirty="0" err="1" smtClean="0">
                <a:solidFill>
                  <a:prstClr val="black"/>
                </a:solidFill>
                <a:latin typeface="Times New Roman" panose="02020603050405020304" pitchFamily="18" charset="0"/>
                <a:cs typeface="Times New Roman" panose="02020603050405020304" pitchFamily="18" charset="0"/>
              </a:rPr>
              <a:t>Ауа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температурасы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24-26</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градус </a:t>
            </a:r>
            <a:r>
              <a:rPr lang="ru-RU" sz="1200" dirty="0" err="1" smtClean="0">
                <a:solidFill>
                  <a:prstClr val="black"/>
                </a:solidFill>
                <a:latin typeface="Times New Roman" panose="02020603050405020304" pitchFamily="18" charset="0"/>
                <a:cs typeface="Times New Roman" panose="02020603050405020304" pitchFamily="18" charset="0"/>
              </a:rPr>
              <a:t>аяз</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968859737"/>
              </p:ext>
            </p:extLst>
          </p:nvPr>
        </p:nvGraphicFramePr>
        <p:xfrm>
          <a:off x="4989607" y="3787674"/>
          <a:ext cx="4716320" cy="2220396"/>
        </p:xfrm>
        <a:graphic>
          <a:graphicData uri="http://schemas.openxmlformats.org/drawingml/2006/table">
            <a:tbl>
              <a:tblPr firstRow="1" bandRow="1">
                <a:tableStyleId>{5C22544A-7EE6-4342-B048-85BDC9FD1C3A}</a:tableStyleId>
              </a:tblPr>
              <a:tblGrid>
                <a:gridCol w="1814814">
                  <a:extLst>
                    <a:ext uri="{9D8B030D-6E8A-4147-A177-3AD203B41FA5}">
                      <a16:colId xmlns="" xmlns:a16="http://schemas.microsoft.com/office/drawing/2014/main" val="3583770891"/>
                    </a:ext>
                  </a:extLst>
                </a:gridCol>
                <a:gridCol w="1447914">
                  <a:extLst>
                    <a:ext uri="{9D8B030D-6E8A-4147-A177-3AD203B41FA5}">
                      <a16:colId xmlns="" xmlns:a16="http://schemas.microsoft.com/office/drawing/2014/main" val="1276116030"/>
                    </a:ext>
                  </a:extLst>
                </a:gridCol>
                <a:gridCol w="1453592">
                  <a:extLst>
                    <a:ext uri="{9D8B030D-6E8A-4147-A177-3AD203B41FA5}">
                      <a16:colId xmlns="" xmlns:a16="http://schemas.microsoft.com/office/drawing/2014/main" val="2096923049"/>
                    </a:ext>
                  </a:extLst>
                </a:gridCol>
              </a:tblGrid>
              <a:tr h="394966">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30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64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0.398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305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0.217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3056">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3056">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354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829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29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82932">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2634106417"/>
              </p:ext>
            </p:extLst>
          </p:nvPr>
        </p:nvGraphicFramePr>
        <p:xfrm>
          <a:off x="5091783" y="6198683"/>
          <a:ext cx="4768931" cy="579120"/>
        </p:xfrm>
        <a:graphic>
          <a:graphicData uri="http://schemas.openxmlformats.org/drawingml/2006/table">
            <a:tbl>
              <a:tblPr/>
              <a:tblGrid>
                <a:gridCol w="4768931">
                  <a:extLst>
                    <a:ext uri="{9D8B030D-6E8A-4147-A177-3AD203B41FA5}">
                      <a16:colId xmlns="" xmlns:a16="http://schemas.microsoft.com/office/drawing/2014/main" val="20000"/>
                    </a:ext>
                  </a:extLst>
                </a:gridCol>
              </a:tblGrid>
              <a:tr h="4035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911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312234"/>
            <a:ext cx="4797380"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05 </a:t>
            </a:r>
            <a:r>
              <a:rPr lang="kk-KZ" altLang="ru-RU" sz="1200" b="1" dirty="0">
                <a:solidFill>
                  <a:prstClr val="black"/>
                </a:solidFill>
                <a:latin typeface="Times New Roman" panose="02020603050405020304" pitchFamily="18" charset="0"/>
                <a:cs typeface="Times New Roman" panose="02020603050405020304" pitchFamily="18" charset="0"/>
              </a:rPr>
              <a:t>ақпан </a:t>
            </a:r>
            <a:endParaRPr lang="kk-KZ" altLang="ru-RU" sz="1200" b="1" dirty="0" smtClean="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68270" y="2336662"/>
            <a:ext cx="4679764"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6</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түнде</a:t>
            </a:r>
            <a:r>
              <a:rPr lang="ru-RU" sz="1200" dirty="0" smtClean="0">
                <a:solidFill>
                  <a:prstClr val="black"/>
                </a:solidFill>
                <a:latin typeface="Times New Roman" panose="02020603050405020304" pitchFamily="18" charset="0"/>
                <a:cs typeface="Times New Roman" panose="02020603050405020304" pitchFamily="18" charset="0"/>
              </a:rPr>
              <a:t> 7 </a:t>
            </a:r>
            <a:r>
              <a:rPr lang="ru-RU" sz="1200" dirty="0" err="1" smtClean="0">
                <a:solidFill>
                  <a:prstClr val="black"/>
                </a:solidFill>
                <a:latin typeface="Times New Roman" panose="02020603050405020304" pitchFamily="18" charset="0"/>
                <a:cs typeface="Times New Roman" panose="02020603050405020304" pitchFamily="18" charset="0"/>
              </a:rPr>
              <a:t>ақпан</a:t>
            </a:r>
            <a:r>
              <a:rPr lang="ru-RU" sz="1200" dirty="0" smtClean="0">
                <a:solidFill>
                  <a:prstClr val="black"/>
                </a:solidFill>
                <a:latin typeface="Times New Roman" panose="02020603050405020304" pitchFamily="18" charset="0"/>
                <a:cs typeface="Times New Roman" panose="02020603050405020304" pitchFamily="18" charset="0"/>
              </a:rPr>
              <a:t>  2026 ж. </a:t>
            </a:r>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жағдайлар</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қала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атмосферасында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ластаушы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заттардың</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сейілу</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ықпал</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етеді</a:t>
            </a:r>
            <a:r>
              <a:rPr lang="ru-RU" sz="1200" dirty="0" smtClean="0">
                <a:solidFill>
                  <a:prstClr val="black"/>
                </a:solidFill>
                <a:latin typeface="Times New Roman" panose="02020603050405020304" pitchFamily="18" charset="0"/>
                <a:cs typeface="Times New Roman" panose="02020603050405020304" pitchFamily="18" charset="0"/>
              </a:rPr>
              <a:t>.</a:t>
            </a:r>
          </a:p>
          <a:p>
            <a:pPr lvl="0" algn="just"/>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Жалпы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қала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бойынша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ауаның</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ластану</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деңгейі</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төмендеуі</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болады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деп</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күтілуде</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gridCol w="44450"/>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54197" y="4587873"/>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087912215"/>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Зертхана</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en-US"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34</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29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lab_kos@meteo.kz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Метео</a:t>
                        </a:r>
                        <a:r>
                          <a:rPr lang="ru-RU" sz="800" baseline="0" dirty="0" smtClean="0">
                            <a:latin typeface="Times New Roman" panose="02020603050405020304" pitchFamily="18" charset="0"/>
                            <a:cs typeface="Times New Roman" panose="02020603050405020304" pitchFamily="18" charset="0"/>
                          </a:rPr>
                          <a:t> </a:t>
                        </a:r>
                        <a:r>
                          <a:rPr lang="ru-RU" sz="800" baseline="0" dirty="0" err="1" smtClean="0">
                            <a:latin typeface="Times New Roman" panose="02020603050405020304" pitchFamily="18" charset="0"/>
                            <a:cs typeface="Times New Roman" panose="02020603050405020304" pitchFamily="18" charset="0"/>
                          </a:rPr>
                          <a:t>болжам</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Р. Маркевич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29249</TotalTime>
  <Words>575</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5441</cp:revision>
  <cp:lastPrinted>2021-07-01T07:38:07Z</cp:lastPrinted>
  <dcterms:created xsi:type="dcterms:W3CDTF">2018-03-27T06:03:00Z</dcterms:created>
  <dcterms:modified xsi:type="dcterms:W3CDTF">2026-02-05T06:38:39Z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