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22388321"/>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06998" y="114301"/>
            <a:ext cx="468153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08 </a:t>
            </a:r>
            <a:r>
              <a:rPr lang="kk-KZ" altLang="ru-RU" sz="1200" b="1" dirty="0" smtClean="0">
                <a:solidFill>
                  <a:prstClr val="black"/>
                </a:solidFill>
                <a:latin typeface="Times New Roman" panose="02020603050405020304" pitchFamily="18" charset="0"/>
                <a:cs typeface="Times New Roman" panose="02020603050405020304" pitchFamily="18" charset="0"/>
              </a:rPr>
              <a:t>ақпан</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07 </a:t>
            </a:r>
            <a:r>
              <a:rPr lang="kk-KZ" altLang="ru-RU" sz="1200" b="1" dirty="0">
                <a:solidFill>
                  <a:prstClr val="black"/>
                </a:solidFill>
                <a:latin typeface="Times New Roman" panose="02020603050405020304" pitchFamily="18" charset="0"/>
                <a:cs typeface="Times New Roman" panose="02020603050405020304" pitchFamily="18" charset="0"/>
              </a:rPr>
              <a:t>ақпан 2026 </a:t>
            </a:r>
            <a:r>
              <a:rPr lang="kk-KZ" altLang="ru-RU" sz="1200" b="1" dirty="0" smtClean="0">
                <a:solidFill>
                  <a:prstClr val="black"/>
                </a:solidFill>
                <a:latin typeface="Times New Roman" panose="02020603050405020304" pitchFamily="18" charset="0"/>
                <a:cs typeface="Times New Roman" panose="02020603050405020304" pitchFamily="18" charset="0"/>
              </a:rPr>
              <a:t>ж. сағ. 20-дан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08 </a:t>
            </a:r>
            <a:r>
              <a:rPr lang="kk-KZ" altLang="ru-RU" sz="1200" b="1" dirty="0" smtClean="0">
                <a:solidFill>
                  <a:prstClr val="black"/>
                </a:solidFill>
                <a:latin typeface="Times New Roman" panose="02020603050405020304" pitchFamily="18" charset="0"/>
                <a:cs typeface="Times New Roman" panose="02020603050405020304" pitchFamily="18" charset="0"/>
              </a:rPr>
              <a:t>ақпан 2026 ж. сағ. 20-ға дейін</a:t>
            </a:r>
            <a:endParaRPr lang="en-US"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kk-KZ" sz="1200" kern="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Көшпелі б</a:t>
            </a:r>
            <a:r>
              <a:rPr lang="kk-KZ" sz="1200" kern="900" dirty="0">
                <a:solidFill>
                  <a:srgbClr val="000000"/>
                </a:solidFill>
                <a:latin typeface="Times New Roman" panose="02020603050405020304" pitchFamily="18" charset="0"/>
                <a:ea typeface="Times New Roman" panose="02020603050405020304" pitchFamily="18" charset="0"/>
              </a:rPr>
              <a:t>ұлтты,</a:t>
            </a:r>
            <a:r>
              <a:rPr lang="kk-KZ" sz="1200" kern="1400" dirty="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Оң</a:t>
            </a:r>
            <a:r>
              <a:rPr lang="kk-KZ" sz="1200" kern="1400" dirty="0" smtClean="0">
                <a:solidFill>
                  <a:srgbClr val="000000"/>
                </a:solidFill>
                <a:latin typeface="Times New Roman" panose="02020603050405020304" pitchFamily="18" charset="0"/>
                <a:ea typeface="Times New Roman" panose="02020603050405020304" pitchFamily="18" charset="0"/>
              </a:rPr>
              <a:t>түстік-шығыстан</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a:t>
            </a:r>
            <a:r>
              <a:rPr lang="ru-RU" sz="1200" dirty="0" smtClean="0">
                <a:solidFill>
                  <a:prstClr val="black"/>
                </a:solidFill>
                <a:latin typeface="Times New Roman" panose="02020603050405020304" pitchFamily="18" charset="0"/>
                <a:cs typeface="Times New Roman" panose="02020603050405020304" pitchFamily="18" charset="0"/>
              </a:rPr>
              <a:t>м/с.</a:t>
            </a:r>
            <a:r>
              <a:rPr lang="kk-KZ"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18-20,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just"/>
            <a:r>
              <a:rPr lang="kk-KZ" sz="1100" kern="900" dirty="0" smtClean="0">
                <a:solidFill>
                  <a:srgbClr val="000000"/>
                </a:solidFill>
                <a:latin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2026 жылғы  </a:t>
            </a:r>
            <a:r>
              <a:rPr lang="kk-KZ" sz="1200" b="1" dirty="0" smtClean="0">
                <a:latin typeface="Times New Roman" panose="02020603050405020304" pitchFamily="18" charset="0"/>
                <a:cs typeface="Times New Roman" panose="02020603050405020304" pitchFamily="18" charset="0"/>
              </a:rPr>
              <a:t>09 </a:t>
            </a:r>
            <a:r>
              <a:rPr lang="kk-KZ" sz="1200" b="1" dirty="0" smtClean="0">
                <a:latin typeface="Times New Roman" panose="02020603050405020304" pitchFamily="18" charset="0"/>
                <a:cs typeface="Times New Roman" panose="02020603050405020304" pitchFamily="18" charset="0"/>
              </a:rPr>
              <a:t>ақпан</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just"/>
            <a:r>
              <a:rPr lang="kk-KZ" sz="1200" b="1" dirty="0" smtClean="0">
                <a:latin typeface="Times New Roman" panose="02020603050405020304" pitchFamily="18" charset="0"/>
                <a:cs typeface="Times New Roman" panose="02020603050405020304" pitchFamily="18" charset="0"/>
              </a:rPr>
              <a:t>08 </a:t>
            </a:r>
            <a:r>
              <a:rPr lang="kk-KZ" sz="1200" b="1" dirty="0">
                <a:latin typeface="Times New Roman" panose="02020603050405020304" pitchFamily="18" charset="0"/>
                <a:cs typeface="Times New Roman" panose="02020603050405020304" pitchFamily="18" charset="0"/>
              </a:rPr>
              <a:t>ақпан сағ</a:t>
            </a:r>
            <a:r>
              <a:rPr lang="kk-KZ" sz="1200" b="1" dirty="0" smtClean="0">
                <a:latin typeface="Times New Roman" panose="02020603050405020304" pitchFamily="18" charset="0"/>
                <a:cs typeface="Times New Roman" panose="02020603050405020304" pitchFamily="18" charset="0"/>
              </a:rPr>
              <a:t>. 20-дан бастап </a:t>
            </a:r>
            <a:r>
              <a:rPr lang="kk-KZ" sz="1200" b="1" dirty="0" smtClean="0">
                <a:latin typeface="Times New Roman" panose="02020603050405020304" pitchFamily="18" charset="0"/>
                <a:cs typeface="Times New Roman" panose="02020603050405020304" pitchFamily="18" charset="0"/>
              </a:rPr>
              <a:t>09 </a:t>
            </a:r>
            <a:r>
              <a:rPr lang="kk-KZ" sz="1200" b="1" dirty="0" smtClean="0">
                <a:latin typeface="Times New Roman" panose="02020603050405020304" pitchFamily="18" charset="0"/>
                <a:cs typeface="Times New Roman" panose="02020603050405020304" pitchFamily="18" charset="0"/>
              </a:rPr>
              <a:t>ақпан </a:t>
            </a:r>
            <a:r>
              <a:rPr lang="kk-KZ" altLang="ru-RU" sz="1200" b="1" dirty="0" smtClean="0">
                <a:solidFill>
                  <a:prstClr val="black"/>
                </a:solidFill>
                <a:latin typeface="Times New Roman" panose="02020603050405020304" pitchFamily="18" charset="0"/>
                <a:cs typeface="Times New Roman" panose="02020603050405020304" pitchFamily="18" charset="0"/>
              </a:rPr>
              <a:t>2026 ж.</a:t>
            </a:r>
            <a:r>
              <a:rPr lang="kk-KZ" sz="1200" b="1" dirty="0" smtClean="0">
                <a:latin typeface="Times New Roman" panose="02020603050405020304" pitchFamily="18" charset="0"/>
                <a:cs typeface="Times New Roman" panose="02020603050405020304" pitchFamily="18" charset="0"/>
              </a:rPr>
              <a:t> сағ. 08-ге дейін </a:t>
            </a:r>
            <a:endParaRPr lang="kk-KZ" sz="1200" b="1" dirty="0">
              <a:latin typeface="Times New Roman" panose="02020603050405020304" pitchFamily="18" charset="0"/>
              <a:cs typeface="Times New Roman" panose="02020603050405020304" pitchFamily="18" charset="0"/>
            </a:endParaRPr>
          </a:p>
          <a:p>
            <a:pPr algn="just"/>
            <a:r>
              <a:rPr lang="kk-KZ" sz="1200" kern="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Б</a:t>
            </a:r>
            <a:r>
              <a:rPr lang="kk-KZ" sz="1200" kern="900" dirty="0" smtClean="0">
                <a:solidFill>
                  <a:srgbClr val="000000"/>
                </a:solidFill>
                <a:latin typeface="Times New Roman" panose="02020603050405020304" pitchFamily="18" charset="0"/>
                <a:ea typeface="Times New Roman" panose="02020603050405020304" pitchFamily="18" charset="0"/>
              </a:rPr>
              <a:t>ұлтты</a:t>
            </a:r>
            <a:r>
              <a:rPr lang="kk-KZ" sz="1200" kern="900" dirty="0">
                <a:solidFill>
                  <a:srgbClr val="000000"/>
                </a:solidFill>
                <a:latin typeface="Times New Roman" panose="02020603050405020304" pitchFamily="18" charset="0"/>
                <a:ea typeface="Times New Roman" panose="02020603050405020304" pitchFamily="18" charset="0"/>
              </a:rPr>
              <a:t>,</a:t>
            </a:r>
            <a:r>
              <a:rPr lang="kk-KZ" sz="1200" kern="1400" dirty="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қар. </a:t>
            </a:r>
            <a:r>
              <a:rPr lang="kk-KZ" sz="1200" kern="900" dirty="0" smtClean="0">
                <a:solidFill>
                  <a:srgbClr val="000000"/>
                </a:solidFill>
                <a:latin typeface="Times New Roman" panose="02020603050405020304" pitchFamily="18" charset="0"/>
                <a:ea typeface="Times New Roman" panose="02020603050405020304" pitchFamily="18" charset="0"/>
              </a:rPr>
              <a:t>Оң</a:t>
            </a:r>
            <a:r>
              <a:rPr lang="kk-KZ" sz="1200" kern="1400" dirty="0" smtClean="0">
                <a:solidFill>
                  <a:srgbClr val="000000"/>
                </a:solidFill>
                <a:latin typeface="Times New Roman" panose="02020603050405020304" pitchFamily="18" charset="0"/>
                <a:ea typeface="Times New Roman" panose="02020603050405020304" pitchFamily="18" charset="0"/>
              </a:rPr>
              <a:t>түстік-шығыстан</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7-12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8-10 </a:t>
            </a:r>
            <a:r>
              <a:rPr lang="ru-RU"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54415427"/>
              </p:ext>
            </p:extLst>
          </p:nvPr>
        </p:nvGraphicFramePr>
        <p:xfrm>
          <a:off x="4989607" y="3787674"/>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en-US" sz="1100" b="0" i="0" u="none" strike="noStrike" dirty="0" smtClean="0">
                          <a:solidFill>
                            <a:srgbClr val="000000"/>
                          </a:solidFill>
                          <a:effectLst/>
                          <a:latin typeface="Calibri" panose="020F0502020204030204" pitchFamily="34" charset="0"/>
                        </a:rPr>
                        <a:t>196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en-US" sz="1100" b="0" i="0" u="none" strike="noStrike" dirty="0" smtClean="0">
                          <a:solidFill>
                            <a:srgbClr val="000000"/>
                          </a:solidFill>
                          <a:effectLst/>
                          <a:latin typeface="Calibri" panose="020F0502020204030204" pitchFamily="34" charset="0"/>
                        </a:rPr>
                        <a:t>1,224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en-US" sz="1100" b="0" i="0" u="none" strike="noStrike" dirty="0" smtClean="0">
                          <a:solidFill>
                            <a:srgbClr val="000000"/>
                          </a:solidFill>
                          <a:effectLst/>
                          <a:latin typeface="Calibri" panose="020F0502020204030204" pitchFamily="34" charset="0"/>
                        </a:rPr>
                        <a:t>204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68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en-US" sz="1100" b="0" i="0" u="none" strike="noStrike" dirty="0" smtClean="0">
                          <a:solidFill>
                            <a:srgbClr val="000000"/>
                          </a:solidFill>
                          <a:effectLst/>
                          <a:latin typeface="Calibri" panose="020F0502020204030204" pitchFamily="34" charset="0"/>
                        </a:rPr>
                        <a:t>1792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358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en-US" sz="1100" b="0" i="0" u="none" strike="noStrike" dirty="0" smtClean="0">
                          <a:solidFill>
                            <a:srgbClr val="000000"/>
                          </a:solidFill>
                          <a:effectLst/>
                          <a:latin typeface="Calibri" panose="020F0502020204030204" pitchFamily="34" charset="0"/>
                        </a:rPr>
                        <a:t>130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649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en-US" sz="1100" b="0" i="0" u="none" strike="noStrike" dirty="0" smtClean="0">
                          <a:solidFill>
                            <a:srgbClr val="000000"/>
                          </a:solidFill>
                          <a:effectLst/>
                          <a:latin typeface="Calibri" panose="020F0502020204030204" pitchFamily="34" charset="0"/>
                        </a:rPr>
                        <a:t>207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en-US" sz="1100" b="0" i="0" u="none" strike="noStrike" dirty="0" smtClean="0">
                          <a:solidFill>
                            <a:srgbClr val="000000"/>
                          </a:solidFill>
                          <a:effectLst/>
                          <a:latin typeface="Calibri" panose="020F0502020204030204" pitchFamily="34" charset="0"/>
                        </a:rPr>
                        <a:t>0,518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en-US"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2634106417"/>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312234"/>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07 </a:t>
            </a:r>
            <a:r>
              <a:rPr lang="kk-KZ" altLang="ru-RU" sz="1200" b="1" dirty="0">
                <a:solidFill>
                  <a:prstClr val="black"/>
                </a:solidFill>
                <a:latin typeface="Times New Roman" panose="02020603050405020304" pitchFamily="18" charset="0"/>
                <a:cs typeface="Times New Roman" panose="02020603050405020304" pitchFamily="18" charset="0"/>
              </a:rPr>
              <a:t>ақпан </a:t>
            </a:r>
            <a:endParaRPr lang="kk-KZ" altLang="ru-RU" sz="1200" b="1" dirty="0" smtClean="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68270" y="2336662"/>
            <a:ext cx="467976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8,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 </a:t>
            </a:r>
            <a:r>
              <a:rPr lang="ru-RU" sz="1200" dirty="0" err="1" smtClean="0">
                <a:solidFill>
                  <a:prstClr val="black"/>
                </a:solidFill>
                <a:latin typeface="Times New Roman" panose="02020603050405020304" pitchFamily="18" charset="0"/>
                <a:cs typeface="Times New Roman" panose="02020603050405020304" pitchFamily="18" charset="0"/>
              </a:rPr>
              <a:t>ақпан</a:t>
            </a:r>
            <a:r>
              <a:rPr lang="ru-RU" sz="1200" dirty="0" smtClean="0">
                <a:solidFill>
                  <a:prstClr val="black"/>
                </a:solidFill>
                <a:latin typeface="Times New Roman" panose="02020603050405020304" pitchFamily="18" charset="0"/>
                <a:cs typeface="Times New Roman" panose="02020603050405020304" pitchFamily="18" charset="0"/>
              </a:rPr>
              <a:t>  2026 ж.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жағдайлар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қала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атмосферасында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ластаушы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заттардың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етеді</a:t>
            </a:r>
            <a:r>
              <a:rPr lang="ru-RU" sz="1200" dirty="0" smtClean="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қала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бойынша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ауаның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ластану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деңгейі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төмендеуі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болады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деп</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Э. 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29256</TotalTime>
  <Words>575</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5444</cp:revision>
  <cp:lastPrinted>2021-07-01T07:38:07Z</cp:lastPrinted>
  <dcterms:created xsi:type="dcterms:W3CDTF">2018-03-27T06:03:00Z</dcterms:created>
  <dcterms:modified xsi:type="dcterms:W3CDTF">2026-02-07T06:58:53Z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