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2" d="100"/>
          <a:sy n="92" d="100"/>
        </p:scale>
        <p:origin x="84" y="366"/>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83703029"/>
              </p:ext>
            </p:extLst>
          </p:nvPr>
        </p:nvGraphicFramePr>
        <p:xfrm>
          <a:off x="344488" y="2141593"/>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№39 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a:solidFill>
                            <a:srgbClr val="002060"/>
                          </a:solidFill>
                          <a:latin typeface="Times New Roman" panose="02020603050405020304" pitchFamily="18" charset="0"/>
                          <a:cs typeface="Times New Roman" panose="02020603050405020304" pitchFamily="18" charset="0"/>
                        </a:rPr>
                        <a:t>8  а</a:t>
                      </a:r>
                      <a:r>
                        <a:rPr lang="kk-KZ" altLang="zh-CN" sz="1200" b="1" i="1" baseline="0" dirty="0">
                          <a:solidFill>
                            <a:srgbClr val="002060"/>
                          </a:solidFill>
                          <a:latin typeface="Times New Roman" panose="02020603050405020304" pitchFamily="18" charset="0"/>
                          <a:cs typeface="Times New Roman" panose="02020603050405020304" pitchFamily="18" charset="0"/>
                        </a:rPr>
                        <a:t>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сейіліуіне ықпал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төмен болады деп 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394813111"/>
              </p:ext>
            </p:extLst>
          </p:nvPr>
        </p:nvGraphicFramePr>
        <p:xfrm>
          <a:off x="5072359" y="4365102"/>
          <a:ext cx="4662697" cy="1053420"/>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366586">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Нақты шоғырлану,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7472">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0.017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426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0.085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Calibri" panose="020F0502020204030204" pitchFamily="34" charset="0"/>
                        </a:rPr>
                        <a:t>1.65</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8 </a:t>
            </a:r>
            <a:r>
              <a:rPr lang="ru-RU" altLang="ru-RU" sz="1200" b="1" dirty="0" err="1">
                <a:latin typeface="Times New Roman" panose="02020603050405020304" pitchFamily="18" charset="0"/>
                <a:cs typeface="Times New Roman" panose="02020603050405020304" pitchFamily="18" charset="0"/>
              </a:rPr>
              <a:t>ақпан</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Ақтау қаласының атмосфералық ауасының жай-күйі</a:t>
            </a:r>
          </a:p>
        </p:txBody>
      </p:sp>
      <p:sp>
        <p:nvSpPr>
          <p:cNvPr id="16" name="Прямоугольник 15"/>
          <p:cNvSpPr/>
          <p:nvPr/>
        </p:nvSpPr>
        <p:spPr>
          <a:xfrm>
            <a:off x="5000237" y="215900"/>
            <a:ext cx="4767261" cy="2631490"/>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2026 жыл 9 ақпан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2026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en-US"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 8 ақпан</a:t>
            </a:r>
            <a:r>
              <a:rPr lang="ru-RU"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 </a:t>
            </a:r>
            <a:r>
              <a:rPr lang="kk-KZ" altLang="ru-RU" sz="1100" b="1" dirty="0">
                <a:solidFill>
                  <a:srgbClr val="000000"/>
                </a:solidFill>
                <a:latin typeface="Times New Roman" panose="02020603050405020304" pitchFamily="18" charset="0"/>
                <a:cs typeface="Times New Roman" panose="02020603050405020304" pitchFamily="18" charset="0"/>
              </a:rPr>
              <a:t>бастап 2025 ж. 9 ақпан</a:t>
            </a:r>
          </a:p>
          <a:p>
            <a:pPr algn="ct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Бұлтты, </a:t>
            </a:r>
            <a:r>
              <a:rPr lang="kk-KZ" sz="1100" dirty="0">
                <a:solidFill>
                  <a:prstClr val="black"/>
                </a:solidFill>
                <a:latin typeface="Times New Roman" pitchFamily="18" charset="0"/>
                <a:cs typeface="Times New Roman" pitchFamily="18" charset="0"/>
              </a:rPr>
              <a:t>күндіз </a:t>
            </a:r>
            <a:r>
              <a:rPr lang="kk-KZ" sz="1100" dirty="0">
                <a:solidFill>
                  <a:srgbClr val="000000"/>
                </a:solidFill>
                <a:latin typeface="Times New Roman" panose="02020603050405020304" pitchFamily="18" charset="0"/>
                <a:cs typeface="Times New Roman" panose="02020603050405020304" pitchFamily="18" charset="0"/>
                <a:sym typeface="+mn-ea"/>
              </a:rPr>
              <a:t>жауын-шашын (жаңбыр, қар), көктайғақ</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солтүстік-батыстан </a:t>
            </a:r>
            <a:r>
              <a:rPr lang="kk-KZ" sz="1100" dirty="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7-12 </a:t>
            </a:r>
            <a:r>
              <a:rPr lang="kk-KZ" sz="1100" dirty="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0-2, </a:t>
            </a:r>
            <a:r>
              <a:rPr lang="kk-KZ" sz="1100" dirty="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5-7 </a:t>
            </a:r>
            <a:r>
              <a:rPr lang="kk-KZ" sz="1100" dirty="0">
                <a:solidFill>
                  <a:prstClr val="black"/>
                </a:solidFill>
                <a:latin typeface="Times New Roman" pitchFamily="18" charset="0"/>
                <a:cs typeface="Times New Roman" pitchFamily="18" charset="0"/>
              </a:rPr>
              <a:t>жылы</a:t>
            </a:r>
            <a:r>
              <a:rPr lang="kk-KZ" sz="1100" dirty="0" smtClean="0">
                <a:solidFill>
                  <a:prstClr val="black"/>
                </a:solidFill>
                <a:latin typeface="Times New Roman" pitchFamily="18" charset="0"/>
                <a:cs typeface="Times New Roman" pitchFamily="18" charset="0"/>
              </a:rPr>
              <a:t>.</a:t>
            </a:r>
            <a:endParaRPr lang="kk-KZ" sz="1100" dirty="0">
              <a:solidFill>
                <a:prstClr val="black"/>
              </a:solidFill>
              <a:latin typeface="Times New Roman" pitchFamily="18" charset="0"/>
              <a:cs typeface="Times New Roman" pitchFamily="18" charset="0"/>
            </a:endParaRPr>
          </a:p>
          <a:p>
            <a:pPr lvl="0" algn="just"/>
            <a:endParaRPr lang="kk-KZ" sz="1100" dirty="0">
              <a:solidFill>
                <a:prstClr val="black"/>
              </a:solidFill>
              <a:latin typeface="Times New Roman" pitchFamily="18" charset="0"/>
              <a:cs typeface="Times New Roman"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10 </a:t>
            </a:r>
            <a:r>
              <a:rPr lang="ru-RU" sz="1100" b="1" dirty="0" err="1">
                <a:solidFill>
                  <a:srgbClr val="000000"/>
                </a:solidFill>
                <a:latin typeface="Times New Roman" panose="02020603050405020304" pitchFamily="18" charset="0"/>
                <a:cs typeface="Times New Roman" panose="02020603050405020304" pitchFamily="18" charset="0"/>
              </a:rPr>
              <a:t>ақпан</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2026 ж.</a:t>
            </a:r>
            <a:r>
              <a:rPr lang="en-US" sz="1100" b="1" dirty="0">
                <a:solidFill>
                  <a:srgbClr val="000000"/>
                </a:solidFill>
                <a:latin typeface="Times New Roman" panose="02020603050405020304" pitchFamily="18" charset="0"/>
                <a:cs typeface="Times New Roman" panose="02020603050405020304" pitchFamily="18" charset="0"/>
              </a:rPr>
              <a:t> </a:t>
            </a:r>
            <a:r>
              <a:rPr lang="kk-KZ" sz="1100" b="1" dirty="0">
                <a:solidFill>
                  <a:srgbClr val="000000"/>
                </a:solidFill>
                <a:latin typeface="Times New Roman" panose="02020603050405020304" pitchFamily="18" charset="0"/>
                <a:cs typeface="Times New Roman" panose="02020603050405020304" pitchFamily="18" charset="0"/>
              </a:rPr>
              <a:t>9 ақпан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202</a:t>
            </a:r>
            <a:r>
              <a:rPr lang="kk-KZ" sz="1100" b="1" dirty="0">
                <a:solidFill>
                  <a:srgbClr val="000000"/>
                </a:solidFill>
                <a:latin typeface="Times New Roman" panose="02020603050405020304" pitchFamily="18" charset="0"/>
                <a:cs typeface="Times New Roman" panose="02020603050405020304" pitchFamily="18" charset="0"/>
              </a:rPr>
              <a:t>6</a:t>
            </a:r>
            <a:r>
              <a:rPr lang="ru-RU" sz="1100" b="1" dirty="0">
                <a:solidFill>
                  <a:srgbClr val="000000"/>
                </a:solidFill>
                <a:latin typeface="Times New Roman" panose="02020603050405020304" pitchFamily="18" charset="0"/>
                <a:cs typeface="Times New Roman" panose="02020603050405020304" pitchFamily="18" charset="0"/>
              </a:rPr>
              <a:t> ж. 10 </a:t>
            </a:r>
            <a:r>
              <a:rPr lang="ru-RU" sz="1100" b="1" dirty="0" err="1">
                <a:solidFill>
                  <a:srgbClr val="000000"/>
                </a:solidFill>
                <a:latin typeface="Times New Roman" panose="02020603050405020304" pitchFamily="18" charset="0"/>
                <a:cs typeface="Times New Roman" panose="02020603050405020304" pitchFamily="18" charset="0"/>
              </a:rPr>
              <a:t>ақпан</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 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дейін</a:t>
            </a:r>
          </a:p>
          <a:p>
            <a:pPr lvl="0" algn="ct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Бұлтты, жауын-шашын (жаңбыр, қар), көктайғақ</a:t>
            </a:r>
            <a:r>
              <a:rPr lang="kk-KZ" sz="1100" dirty="0" smtClean="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a:t>
            </a:r>
            <a:r>
              <a:rPr lang="kk-KZ" sz="1100" dirty="0">
                <a:solidFill>
                  <a:srgbClr val="000000"/>
                </a:solidFill>
                <a:latin typeface="Times New Roman" panose="02020603050405020304" pitchFamily="18" charset="0"/>
                <a:cs typeface="Times New Roman" panose="02020603050405020304" pitchFamily="18" charset="0"/>
                <a:sym typeface="+mn-ea"/>
              </a:rPr>
              <a:t>солтүстік-батыстан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күші </a:t>
            </a:r>
            <a:r>
              <a:rPr lang="kk-KZ" sz="1100" dirty="0" smtClean="0">
                <a:solidFill>
                  <a:prstClr val="black"/>
                </a:solidFill>
                <a:latin typeface="Times New Roman" pitchFamily="18" charset="0"/>
                <a:cs typeface="Times New Roman" pitchFamily="18" charset="0"/>
              </a:rPr>
              <a:t>9</a:t>
            </a:r>
            <a:r>
              <a:rPr lang="kk-KZ" sz="1100" dirty="0" smtClean="0">
                <a:solidFill>
                  <a:prstClr val="black"/>
                </a:solidFill>
                <a:latin typeface="Times New Roman" pitchFamily="18" charset="0"/>
                <a:cs typeface="Times New Roman" pitchFamily="18" charset="0"/>
              </a:rPr>
              <a:t>-14 </a:t>
            </a:r>
            <a:r>
              <a:rPr lang="kk-KZ" sz="1100" dirty="0">
                <a:solidFill>
                  <a:prstClr val="black"/>
                </a:solidFill>
                <a:latin typeface="Times New Roman" pitchFamily="18" charset="0"/>
                <a:cs typeface="Times New Roman" pitchFamily="18" charset="0"/>
              </a:rPr>
              <a:t>м/с</a:t>
            </a:r>
            <a:r>
              <a:rPr lang="ru-RU" sz="1100" dirty="0">
                <a:solidFill>
                  <a:prstClr val="black"/>
                </a:solidFill>
                <a:latin typeface="Times New Roman" pitchFamily="18" charset="0"/>
                <a:cs typeface="Times New Roman" pitchFamily="18" charset="0"/>
              </a:rPr>
              <a:t>. Ауа температурасы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1</a:t>
            </a:r>
            <a:r>
              <a:rPr lang="kk-KZ" sz="1100" dirty="0" smtClean="0">
                <a:solidFill>
                  <a:prstClr val="black"/>
                </a:solidFill>
                <a:latin typeface="Times New Roman" pitchFamily="18" charset="0"/>
                <a:cs typeface="Times New Roman" pitchFamily="18" charset="0"/>
              </a:rPr>
              <a:t>-3 </a:t>
            </a:r>
            <a:r>
              <a:rPr lang="kk-KZ" sz="1100" dirty="0">
                <a:solidFill>
                  <a:prstClr val="black"/>
                </a:solidFill>
                <a:latin typeface="Times New Roman" pitchFamily="18" charset="0"/>
                <a:cs typeface="Times New Roman" pitchFamily="18" charset="0"/>
              </a:rPr>
              <a:t>аяз.</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 </a:t>
            </a:r>
            <a:r>
              <a:rPr lang="kk-KZ" altLang="ru-RU" sz="1000" b="1" i="1" dirty="0" smtClean="0">
                <a:solidFill>
                  <a:srgbClr val="000000"/>
                </a:solidFill>
                <a:latin typeface="Times New Roman" panose="02020603050405020304" pitchFamily="18" charset="0"/>
                <a:cs typeface="Times New Roman" panose="02020603050405020304" pitchFamily="18" charset="0"/>
              </a:rPr>
              <a:t>Бочкова Н</a:t>
            </a:r>
            <a:r>
              <a:rPr lang="kk-KZ" altLang="ru-RU" sz="1000" b="1" i="1" dirty="0">
                <a:solidFill>
                  <a:srgbClr val="000000"/>
                </a:solidFill>
                <a:latin typeface="Times New Roman" panose="02020603050405020304" pitchFamily="18" charset="0"/>
                <a:cs typeface="Times New Roman" panose="02020603050405020304" pitchFamily="18" charset="0"/>
              </a:rPr>
              <a:t>.</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31299</TotalTime>
  <Words>581</Words>
  <Application>Microsoft Office PowerPoint</Application>
  <PresentationFormat>Лист A4 (210x297 мм)</PresentationFormat>
  <Paragraphs>91</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4160</cp:revision>
  <cp:lastPrinted>2021-07-01T07:38:07Z</cp:lastPrinted>
  <dcterms:created xsi:type="dcterms:W3CDTF">2018-03-27T06:03:00Z</dcterms:created>
  <dcterms:modified xsi:type="dcterms:W3CDTF">2026-02-08T07:35:11Z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