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9" d="100"/>
          <a:sy n="99" d="100"/>
        </p:scale>
        <p:origin x="90" y="3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605672"/>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11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400109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12 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қпан</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ға</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11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9-14, түнде екпіні 15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22-24, күндіз 15-17 аяз болады.</a:t>
            </a:r>
          </a:p>
          <a:p>
            <a:pPr algn="just">
              <a:spcBef>
                <a:spcPts val="0"/>
              </a:spcBef>
              <a:defRPr/>
            </a:pPr>
            <a:endParaRPr lang="kk-KZ" sz="11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13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ақпанға</a:t>
            </a:r>
            <a:r>
              <a:rPr kumimoji="0" lang="kk-KZ" sz="1300" b="1" i="0"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2026 ж. </a:t>
            </a:r>
          </a:p>
          <a:p>
            <a:pPr algn="ctr">
              <a:spcBef>
                <a:spcPts val="0"/>
              </a:spcBef>
              <a:defRPr/>
            </a:pPr>
            <a:r>
              <a:rPr lang="ru-RU" altLang="ru-RU" sz="1200" b="1" dirty="0">
                <a:latin typeface="Times New Roman" panose="02020603050405020304" pitchFamily="18" charset="0"/>
                <a:cs typeface="Times New Roman" pitchFamily="18" charset="0"/>
              </a:rPr>
              <a:t>12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13 </a:t>
            </a:r>
            <a:r>
              <a:rPr lang="ru-RU" altLang="ru-RU" sz="1200" b="1" dirty="0" err="1">
                <a:latin typeface="Times New Roman" panose="02020603050405020304" pitchFamily="18" charset="0"/>
                <a:cs typeface="Times New Roman" pitchFamily="18" charset="0"/>
              </a:rPr>
              <a:t>ақпанның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a:t>
            </a:r>
            <a:r>
              <a:rPr lang="ru-RU" sz="1200" dirty="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жауын-шашынсыз. Оңтүстік-батыстан </a:t>
            </a:r>
            <a:r>
              <a:rPr lang="ru-RU" sz="1200" dirty="0" err="1">
                <a:solidFill>
                  <a:prstClr val="black"/>
                </a:solidFill>
                <a:latin typeface="Times New Roman" panose="02020603050405020304" pitchFamily="18" charset="0"/>
                <a:cs typeface="Times New Roman" pitchFamily="18" charset="0"/>
              </a:rPr>
              <a:t>жел</a:t>
            </a:r>
            <a:r>
              <a:rPr lang="ru-RU" sz="1200" dirty="0">
                <a:solidFill>
                  <a:prstClr val="black"/>
                </a:solidFill>
                <a:latin typeface="Times New Roman" panose="02020603050405020304" pitchFamily="18" charset="0"/>
                <a:cs typeface="Times New Roman" pitchFamily="18" charset="0"/>
              </a:rPr>
              <a:t> </a:t>
            </a:r>
            <a:r>
              <a:rPr lang="ru-RU" sz="1200" dirty="0" err="1">
                <a:solidFill>
                  <a:prstClr val="black"/>
                </a:solidFill>
                <a:latin typeface="Times New Roman" panose="02020603050405020304" pitchFamily="18" charset="0"/>
                <a:cs typeface="Times New Roman" pitchFamily="18" charset="0"/>
              </a:rPr>
              <a:t>соғады</a:t>
            </a:r>
            <a:r>
              <a:rPr lang="kk-KZ" sz="1200" dirty="0">
                <a:solidFill>
                  <a:prstClr val="black"/>
                </a:solidFill>
                <a:latin typeface="Times New Roman" panose="02020603050405020304" pitchFamily="18" charset="0"/>
                <a:cs typeface="Times New Roman" pitchFamily="18" charset="0"/>
              </a:rPr>
              <a:t>, күші 9-14 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температурасы 22-24 </a:t>
            </a:r>
            <a:r>
              <a:rPr lang="" sz="1200" dirty="0">
                <a:solidFill>
                  <a:prstClr val="black"/>
                </a:solidFill>
                <a:latin typeface="Times New Roman" panose="02020603050405020304" pitchFamily="18" charset="0"/>
                <a:cs typeface="Times New Roman" pitchFamily="18" charset="0"/>
              </a:rPr>
              <a:t>градус </a:t>
            </a:r>
            <a:r>
              <a:rPr lang="kk-KZ" sz="1200" dirty="0">
                <a:solidFill>
                  <a:prstClr val="black"/>
                </a:solidFill>
                <a:latin typeface="Times New Roman" panose="02020603050405020304" pitchFamily="18" charset="0"/>
                <a:cs typeface="Times New Roman" pitchFamily="18" charset="0"/>
              </a:rPr>
              <a:t>аяз болады</a:t>
            </a:r>
            <a:r>
              <a:rPr lang="" sz="1200" dirty="0">
                <a:solidFill>
                  <a:prstClr val="black"/>
                </a:solidFill>
                <a:latin typeface="Times New Roman" panose="02020603050405020304" pitchFamily="18" charset="0"/>
                <a:cs typeface="Times New Roman" pitchFamily="18" charset="0"/>
              </a:rPr>
              <a:t>. </a:t>
            </a:r>
            <a:endParaRPr lang="kk-KZ" sz="1200" dirty="0">
              <a:solidFill>
                <a:prstClr val="black"/>
              </a:solidFill>
              <a:latin typeface="Times New Roman" panose="02020603050405020304" pitchFamily="18" charset="0"/>
              <a:cs typeface="Times New Roman" pitchFamily="18" charset="0"/>
            </a:endParaRP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p>
          <a:p>
            <a:pPr indent="182563" algn="just"/>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a:t>
            </a:r>
            <a:r>
              <a:rPr lang="kk-KZ" altLang="en-US" sz="12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дәрежелі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11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11911741"/>
              </p:ext>
            </p:extLst>
          </p:nvPr>
        </p:nvGraphicFramePr>
        <p:xfrm>
          <a:off x="5081459" y="4326698"/>
          <a:ext cx="4572000" cy="2062629"/>
        </p:xfrm>
        <a:graphic>
          <a:graphicData uri="http://schemas.openxmlformats.org/drawingml/2006/table">
            <a:tbl>
              <a:tblPr firstRow="1" bandRow="1">
                <a:tableStyleId>{5C22544A-7EE6-4342-B048-85BDC9FD1C3A}</a:tableStyleId>
              </a:tblPr>
              <a:tblGrid>
                <a:gridCol w="1823340">
                  <a:extLst>
                    <a:ext uri="{9D8B030D-6E8A-4147-A177-3AD203B41FA5}">
                      <a16:colId xmlns:a16="http://schemas.microsoft.com/office/drawing/2014/main" val="20000"/>
                    </a:ext>
                  </a:extLst>
                </a:gridCol>
                <a:gridCol w="1339547">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51479">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95804">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0.016</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6020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0244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60205">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428</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60205">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3180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21139</TotalTime>
  <Words>580</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4048</cp:revision>
  <cp:lastPrinted>2021-07-01T07:38:07Z</cp:lastPrinted>
  <dcterms:created xsi:type="dcterms:W3CDTF">2018-03-27T06:03:00Z</dcterms:created>
  <dcterms:modified xsi:type="dcterms:W3CDTF">2026-02-11T06:24:36Z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