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350" autoAdjust="0"/>
  </p:normalViewPr>
  <p:slideViewPr>
    <p:cSldViewPr showGuides="1">
      <p:cViewPr>
        <p:scale>
          <a:sx n="125" d="100"/>
          <a:sy n="125" d="100"/>
        </p:scale>
        <p:origin x="360" y="3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0997410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68153221"/>
              </p:ext>
            </p:extLst>
          </p:nvPr>
        </p:nvGraphicFramePr>
        <p:xfrm>
          <a:off x="307525" y="2636912"/>
          <a:ext cx="4284985" cy="2179320"/>
        </p:xfrm>
        <a:graphic>
          <a:graphicData uri="http://schemas.openxmlformats.org/drawingml/2006/table">
            <a:tbl>
              <a:tblPr/>
              <a:tblGrid>
                <a:gridCol w="4284985">
                  <a:extLst>
                    <a:ext uri="{9D8B030D-6E8A-4147-A177-3AD203B41FA5}">
                      <a16:colId xmlns:a16="http://schemas.microsoft.com/office/drawing/2014/main" xmlns=""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43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12 ақпан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75379" y="73652"/>
            <a:ext cx="4924443" cy="1723549"/>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Балқаш </a:t>
            </a:r>
            <a:r>
              <a:rPr lang="kk-KZ" altLang="ru-RU" sz="1200" b="1" dirty="0">
                <a:latin typeface="Times New Roman" panose="02020603050405020304" pitchFamily="18" charset="0"/>
                <a:cs typeface="Times New Roman" panose="02020603050405020304" pitchFamily="18" charset="0"/>
              </a:rPr>
              <a:t>қаласы бойынша</a:t>
            </a:r>
          </a:p>
          <a:p>
            <a:pPr lvl="0"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anose="02020603050405020304" pitchFamily="18" charset="0"/>
                <a:cs typeface="Times New Roman" panose="02020603050405020304" pitchFamily="18" charset="0"/>
              </a:rPr>
              <a:t>13 ақпанға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2026 </a:t>
            </a:r>
            <a:r>
              <a:rPr lang="ru-RU" sz="1200" b="1" dirty="0">
                <a:latin typeface="Times New Roman" panose="02020603050405020304" pitchFamily="18" charset="0"/>
                <a:cs typeface="Times New Roman" panose="02020603050405020304" pitchFamily="18" charset="0"/>
              </a:rPr>
              <a:t>ж</a:t>
            </a:r>
            <a:r>
              <a:rPr lang="kk-KZ" sz="1200" b="1" dirty="0" smtClean="0">
                <a:latin typeface="Times New Roman" panose="02020603050405020304" pitchFamily="18" charset="0"/>
                <a:cs typeface="Times New Roman" panose="02020603050405020304" pitchFamily="18" charset="0"/>
              </a:rPr>
              <a:t>. 12 ақпан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smtClean="0">
                <a:latin typeface="Times New Roman" panose="02020603050405020304" pitchFamily="18" charset="0"/>
                <a:cs typeface="Times New Roman" panose="02020603050405020304" pitchFamily="18" charset="0"/>
              </a:rPr>
              <a:t>бастап</a:t>
            </a:r>
            <a:r>
              <a:rPr lang="ru-RU" sz="1200" b="1" dirty="0" smtClean="0">
                <a:latin typeface="Times New Roman" panose="02020603050405020304" pitchFamily="18" charset="0"/>
                <a:cs typeface="Times New Roman" panose="02020603050405020304" pitchFamily="18" charset="0"/>
              </a:rPr>
              <a:t> 13 </a:t>
            </a:r>
            <a:r>
              <a:rPr lang="kk-KZ" altLang="ru-RU" sz="1200" b="1" dirty="0" smtClean="0">
                <a:latin typeface="Times New Roman" panose="02020603050405020304" pitchFamily="18" charset="0"/>
                <a:cs typeface="Times New Roman" panose="02020603050405020304" pitchFamily="18" charset="0"/>
              </a:rPr>
              <a:t>ақпан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20-ға </a:t>
            </a:r>
            <a:r>
              <a:rPr lang="ru-RU" sz="1200" b="1" dirty="0" err="1" smtClean="0">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Оңтүстік-шығыстан жел соғады, күші 3-8 м/с. Ауа температурасы </a:t>
            </a:r>
            <a:r>
              <a:rPr lang="kk-KZ" altLang="ru-RU" sz="1200">
                <a:latin typeface="Times New Roman" panose="02020603050405020304" pitchFamily="18" charset="0"/>
                <a:cs typeface="Times New Roman" panose="02020603050405020304" pitchFamily="18" charset="0"/>
              </a:rPr>
              <a:t>түнде </a:t>
            </a:r>
            <a:r>
              <a:rPr lang="kk-KZ" altLang="ru-RU" sz="1200" smtClean="0">
                <a:latin typeface="Times New Roman" panose="02020603050405020304" pitchFamily="18" charset="0"/>
                <a:cs typeface="Times New Roman" panose="02020603050405020304" pitchFamily="18" charset="0"/>
              </a:rPr>
              <a:t>11-13, </a:t>
            </a:r>
            <a:r>
              <a:rPr lang="kk-KZ" altLang="ru-RU" sz="1200" dirty="0">
                <a:latin typeface="Times New Roman" panose="02020603050405020304" pitchFamily="18" charset="0"/>
                <a:cs typeface="Times New Roman" panose="02020603050405020304" pitchFamily="18" charset="0"/>
              </a:rPr>
              <a:t>күндіз 5-7 градус аяз.</a:t>
            </a:r>
            <a:endParaRPr lang="kk-KZ" altLang="ru-RU" sz="1150" b="1" dirty="0" smtClean="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14 ақпанға </a:t>
            </a:r>
            <a:r>
              <a:rPr lang="ru-RU" altLang="ru-RU" sz="1150" b="1" dirty="0">
                <a:latin typeface="Times New Roman" panose="02020603050405020304" pitchFamily="18" charset="0"/>
                <a:cs typeface="Times New Roman" panose="02020603050405020304" pitchFamily="18" charset="0"/>
              </a:rPr>
              <a:t>2026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2026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13 </a:t>
            </a:r>
            <a:r>
              <a:rPr lang="kk-KZ" altLang="ru-RU" sz="1150" b="1" dirty="0" smtClean="0">
                <a:latin typeface="Times New Roman" panose="02020603050405020304" pitchFamily="18" charset="0"/>
                <a:cs typeface="Times New Roman" panose="02020603050405020304" pitchFamily="18" charset="0"/>
              </a:rPr>
              <a:t>ақпан </a:t>
            </a:r>
            <a:r>
              <a:rPr lang="ru-RU" sz="1150" b="1" dirty="0" err="1" smtClean="0">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14 </a:t>
            </a:r>
            <a:r>
              <a:rPr lang="kk-KZ" altLang="ru-RU" sz="1150" b="1" dirty="0" smtClean="0">
                <a:latin typeface="Times New Roman" panose="02020603050405020304" pitchFamily="18" charset="0"/>
                <a:cs typeface="Times New Roman" panose="02020603050405020304" pitchFamily="18" charset="0"/>
              </a:rPr>
              <a:t>ақпан </a:t>
            </a:r>
            <a:r>
              <a:rPr lang="ru-RU" sz="1150" b="1" dirty="0" err="1" smtClean="0">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жауын-шашынсыз. </a:t>
            </a:r>
            <a:r>
              <a:rPr lang="ru-RU" sz="1150" dirty="0" err="1">
                <a:latin typeface="Times New Roman" panose="02020603050405020304" pitchFamily="18" charset="0"/>
                <a:cs typeface="Times New Roman" panose="02020603050405020304" pitchFamily="18" charset="0"/>
              </a:rPr>
              <a:t>Оңтүстік-батыстан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10-12 градус </a:t>
            </a:r>
            <a:r>
              <a:rPr lang="ru-RU" sz="1150" dirty="0" err="1">
                <a:latin typeface="Times New Roman" panose="02020603050405020304" pitchFamily="18" charset="0"/>
                <a:cs typeface="Times New Roman" panose="02020603050405020304" pitchFamily="18" charset="0"/>
              </a:rPr>
              <a:t>аяз</a:t>
            </a:r>
            <a:r>
              <a:rPr lang="ru-RU" sz="1150" dirty="0">
                <a:latin typeface="Times New Roman" panose="02020603050405020304" pitchFamily="18" charset="0"/>
                <a:cs typeface="Times New Roman" panose="02020603050405020304" pitchFamily="18" charset="0"/>
              </a:rPr>
              <a:t>.</a:t>
            </a: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 pos="1616075" algn="l"/>
              </a:tabLst>
            </a:pP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 </a:t>
            </a:r>
            <a:r>
              <a:rPr lang="ru-RU" altLang="ru-RU" sz="1200" b="1" dirty="0" err="1" smtClean="0">
                <a:latin typeface="Times New Roman" panose="02020603050405020304" pitchFamily="18" charset="0"/>
                <a:cs typeface="Times New Roman" panose="02020603050405020304" pitchFamily="18" charset="0"/>
              </a:rPr>
              <a:t>ақпанға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dirty="0" smtClean="0">
                <a:solidFill>
                  <a:schemeClr val="tx1"/>
                </a:solidFill>
                <a:latin typeface="Times New Roman" pitchFamily="18" charset="0"/>
                <a:cs typeface="Times New Roman" pitchFamily="18" charset="0"/>
                <a:sym typeface="+mn-ea"/>
              </a:rPr>
              <a:t>.</a:t>
            </a: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75181637"/>
              </p:ext>
            </p:extLst>
          </p:nvPr>
        </p:nvGraphicFramePr>
        <p:xfrm>
          <a:off x="4887749" y="4178852"/>
          <a:ext cx="4781606" cy="1133902"/>
        </p:xfrm>
        <a:graphic>
          <a:graphicData uri="http://schemas.openxmlformats.org/drawingml/2006/table">
            <a:tbl>
              <a:tblPr firstRow="1" bandRow="1">
                <a:tableStyleId>{5C22544A-7EE6-4342-B048-85BDC9FD1C3A}</a:tableStyleId>
              </a:tblPr>
              <a:tblGrid>
                <a:gridCol w="1793443">
                  <a:extLst>
                    <a:ext uri="{9D8B030D-6E8A-4147-A177-3AD203B41FA5}">
                      <a16:colId xmlns:a16="http://schemas.microsoft.com/office/drawing/2014/main" xmlns="" val="3583770891"/>
                    </a:ext>
                  </a:extLst>
                </a:gridCol>
                <a:gridCol w="1435564">
                  <a:extLst>
                    <a:ext uri="{9D8B030D-6E8A-4147-A177-3AD203B41FA5}">
                      <a16:colId xmlns:a16="http://schemas.microsoft.com/office/drawing/2014/main" xmlns="" val="1276116030"/>
                    </a:ext>
                  </a:extLst>
                </a:gridCol>
                <a:gridCol w="1552599">
                  <a:extLst>
                    <a:ext uri="{9D8B030D-6E8A-4147-A177-3AD203B41FA5}">
                      <a16:colId xmlns:a16="http://schemas.microsoft.com/office/drawing/2014/main" xmlns="" val="2096923049"/>
                    </a:ext>
                  </a:extLst>
                </a:gridCol>
              </a:tblGrid>
              <a:tr h="402276">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5593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646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0.227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38683">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Жайнакова З.Ж./Кириллова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27806</TotalTime>
  <Words>544</Words>
  <Application>Microsoft Office PowerPoint</Application>
  <PresentationFormat>Лист A4 (210x297 мм)</PresentationFormat>
  <Paragraphs>88</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5131</cp:revision>
  <cp:lastPrinted>2021-07-01T07:38:07Z</cp:lastPrinted>
  <dcterms:created xsi:type="dcterms:W3CDTF">2018-03-27T06:03:00Z</dcterms:created>
  <dcterms:modified xsi:type="dcterms:W3CDTF">2026-02-12T07:49:01Z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