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47257843"/>
              </p:ext>
            </p:extLst>
          </p:nvPr>
        </p:nvGraphicFramePr>
        <p:xfrm>
          <a:off x="416496" y="2511207"/>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044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13 ақпан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1383" y="215900"/>
            <a:ext cx="4816721"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14 </a:t>
            </a:r>
            <a:r>
              <a:rPr lang="kk-KZ" sz="1100" b="1" dirty="0" smtClean="0">
                <a:latin typeface="Times New Roman" panose="02020603050405020304" pitchFamily="18" charset="0"/>
                <a:cs typeface="Times New Roman" panose="02020603050405020304" pitchFamily="18" charset="0"/>
              </a:rPr>
              <a:t>ақпанға 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a:t>
            </a:r>
            <a:r>
              <a:rPr lang="kk-KZ" sz="1100" b="1" dirty="0" smtClean="0">
                <a:latin typeface="Times New Roman" panose="02020603050405020304" pitchFamily="18" charset="0"/>
                <a:cs typeface="Times New Roman" panose="02020603050405020304" pitchFamily="18" charset="0"/>
              </a:rPr>
              <a:t>13 </a:t>
            </a:r>
            <a:r>
              <a:rPr lang="kk-KZ" sz="1100" b="1" dirty="0">
                <a:latin typeface="Times New Roman" panose="02020603050405020304" pitchFamily="18" charset="0"/>
                <a:cs typeface="Times New Roman" panose="02020603050405020304" pitchFamily="18" charset="0"/>
              </a:rPr>
              <a:t>ақпан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14 </a:t>
            </a:r>
            <a:r>
              <a:rPr lang="kk-KZ" sz="1100" b="1" dirty="0" smtClean="0">
                <a:latin typeface="Times New Roman" panose="02020603050405020304" pitchFamily="18" charset="0"/>
                <a:cs typeface="Times New Roman" panose="02020603050405020304" pitchFamily="18" charset="0"/>
              </a:rPr>
              <a:t>ақпан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a:solidFill>
                <a:srgbClr val="000000"/>
              </a:solidFill>
              <a:latin typeface="Times New Roman" pitchFamily="18" charset="0"/>
              <a:cs typeface="Times New Roman" pitchFamily="18" charset="0"/>
              <a:sym typeface="+mn-ea"/>
            </a:endParaRPr>
          </a:p>
          <a:p>
            <a:pPr algn="just"/>
            <a:r>
              <a:rPr lang="kk-KZ" altLang="ru-RU" sz="1100" dirty="0" smtClean="0">
                <a:latin typeface="Times New Roman" panose="02020603050405020304" pitchFamily="18" charset="0"/>
                <a:cs typeface="Times New Roman" panose="02020603050405020304" pitchFamily="18" charset="0"/>
                <a:sym typeface="+mn-ea"/>
              </a:rPr>
              <a:t>Көшпелі бұлтты, жауын-шашынсыз</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Оңтүстік-шығыстан</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жел соғады</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күші</a:t>
            </a:r>
            <a:r>
              <a:rPr lang="ru-RU" sz="1100" dirty="0" smtClean="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5-10 </a:t>
            </a:r>
            <a:r>
              <a:rPr lang="ru-RU" sz="1100" dirty="0" smtClean="0">
                <a:latin typeface="Times New Roman" panose="02020603050405020304" pitchFamily="18" charset="0"/>
                <a:cs typeface="Times New Roman" panose="02020603050405020304" pitchFamily="18" charset="0"/>
              </a:rPr>
              <a:t>м/с</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Ауа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температурасы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түнде</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17-19, </a:t>
            </a:r>
            <a:r>
              <a:rPr lang="ru-RU" sz="1100" dirty="0" err="1" smtClean="0">
                <a:latin typeface="Times New Roman" panose="02020603050405020304" pitchFamily="18" charset="0"/>
                <a:cs typeface="Times New Roman" panose="02020603050405020304" pitchFamily="18" charset="0"/>
              </a:rPr>
              <a:t>күндіз</a:t>
            </a:r>
            <a:r>
              <a:rPr lang="ru-RU" sz="1100" dirty="0" smtClean="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6-8 </a:t>
            </a:r>
            <a:r>
              <a:rPr lang="ru-RU" sz="1100" dirty="0" smtClean="0">
                <a:latin typeface="Times New Roman" panose="02020603050405020304" pitchFamily="18" charset="0"/>
                <a:cs typeface="Times New Roman" panose="02020603050405020304" pitchFamily="18" charset="0"/>
              </a:rPr>
              <a:t>градус </a:t>
            </a:r>
            <a:r>
              <a:rPr lang="ru-RU" sz="1100" dirty="0" err="1" smtClean="0">
                <a:latin typeface="Times New Roman" panose="02020603050405020304" pitchFamily="18" charset="0"/>
                <a:cs typeface="Times New Roman" panose="02020603050405020304" pitchFamily="18" charset="0"/>
              </a:rPr>
              <a:t>аяз</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болады</a:t>
            </a:r>
            <a:r>
              <a:rPr lang="ru-RU" sz="1100" dirty="0" smtClean="0">
                <a:latin typeface="Times New Roman" panose="02020603050405020304" pitchFamily="18" charset="0"/>
                <a:cs typeface="Times New Roman" panose="02020603050405020304" pitchFamily="18" charset="0"/>
              </a:rPr>
              <a:t>.</a:t>
            </a:r>
            <a:endParaRPr lang="ru-RU" altLang="ru-RU" sz="1100" b="1" dirty="0" smtClean="0">
              <a:latin typeface="Times New Roman" panose="02020603050405020304" pitchFamily="18" charset="0"/>
              <a:cs typeface="Times New Roman" panose="02020603050405020304" pitchFamily="18" charset="0"/>
              <a:sym typeface="+mn-ea"/>
            </a:endParaRPr>
          </a:p>
          <a:p>
            <a:pPr algn="ctr"/>
            <a:endParaRPr lang="kk-KZ" altLang="ru-RU" sz="1100" b="1" dirty="0" smtClean="0">
              <a:latin typeface="Times New Roman" panose="02020603050405020304" pitchFamily="18" charset="0"/>
              <a:cs typeface="Times New Roman" panose="02020603050405020304" pitchFamily="18" charset="0"/>
              <a:sym typeface="+mn-ea"/>
            </a:endParaRPr>
          </a:p>
          <a:p>
            <a:pPr algn="ctr"/>
            <a:r>
              <a:rPr lang="kk-KZ" altLang="ru-RU" sz="1100" b="1" dirty="0" smtClean="0">
                <a:latin typeface="Times New Roman" panose="02020603050405020304" pitchFamily="18" charset="0"/>
                <a:cs typeface="Times New Roman" panose="02020603050405020304" pitchFamily="18" charset="0"/>
                <a:sym typeface="+mn-ea"/>
              </a:rPr>
              <a:t>15 </a:t>
            </a:r>
            <a:r>
              <a:rPr lang="kk-KZ" altLang="ru-RU" sz="1100" b="1" dirty="0" smtClean="0">
                <a:latin typeface="Times New Roman" panose="02020603050405020304" pitchFamily="18" charset="0"/>
                <a:cs typeface="Times New Roman" panose="02020603050405020304" pitchFamily="18" charset="0"/>
                <a:sym typeface="+mn-ea"/>
              </a:rPr>
              <a:t>ақпанға</a:t>
            </a:r>
            <a:endParaRPr lang="kk-KZ" sz="1100" b="1" dirty="0" smtClean="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a:t>
            </a:r>
            <a:r>
              <a:rPr lang="kk-KZ" sz="1100" b="1" dirty="0" smtClean="0">
                <a:solidFill>
                  <a:srgbClr val="000000"/>
                </a:solidFill>
                <a:latin typeface="Times New Roman" pitchFamily="18" charset="0"/>
                <a:cs typeface="Times New Roman" pitchFamily="18" charset="0"/>
              </a:rPr>
              <a:t>14 </a:t>
            </a:r>
            <a:r>
              <a:rPr lang="kk-KZ" sz="1100" b="1" dirty="0" smtClean="0">
                <a:solidFill>
                  <a:srgbClr val="000000"/>
                </a:solidFill>
                <a:latin typeface="Times New Roman" pitchFamily="18" charset="0"/>
                <a:cs typeface="Times New Roman" pitchFamily="18" charset="0"/>
              </a:rPr>
              <a:t>ақпан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15 </a:t>
            </a:r>
            <a:r>
              <a:rPr lang="kk-KZ" sz="1100" b="1" dirty="0" smtClean="0">
                <a:latin typeface="Times New Roman" panose="02020603050405020304" pitchFamily="18" charset="0"/>
                <a:cs typeface="Times New Roman" panose="02020603050405020304" pitchFamily="18" charset="0"/>
              </a:rPr>
              <a:t>ақпан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altLang="ru-RU" sz="1100" dirty="0">
                <a:latin typeface="Times New Roman" panose="02020603050405020304" pitchFamily="18" charset="0"/>
                <a:cs typeface="Times New Roman" panose="02020603050405020304" pitchFamily="18" charset="0"/>
                <a:sym typeface="+mn-ea"/>
              </a:rPr>
              <a:t>Көшпелі бұлтты</a:t>
            </a:r>
            <a:r>
              <a:rPr lang="kk-KZ" altLang="ru-RU" sz="1100" dirty="0" smtClean="0">
                <a:latin typeface="Times New Roman" panose="02020603050405020304" pitchFamily="18" charset="0"/>
                <a:cs typeface="Times New Roman" panose="02020603050405020304" pitchFamily="18" charset="0"/>
                <a:sym typeface="+mn-ea"/>
              </a:rPr>
              <a:t>, жауын-шашынсыз. </a:t>
            </a:r>
            <a:r>
              <a:rPr lang="ru-RU" altLang="ru-RU" sz="1100" dirty="0" err="1" smtClean="0">
                <a:latin typeface="Times New Roman" panose="02020603050405020304" pitchFamily="18" charset="0"/>
                <a:cs typeface="Times New Roman" panose="02020603050405020304" pitchFamily="18" charset="0"/>
                <a:sym typeface="+mn-ea"/>
              </a:rPr>
              <a:t>Оңтүстік-шығыстан</a:t>
            </a:r>
            <a:r>
              <a:rPr lang="kk-KZ" altLang="ru-RU" sz="1100" dirty="0" smtClean="0">
                <a:latin typeface="Times New Roman" panose="02020603050405020304" pitchFamily="18" charset="0"/>
                <a:cs typeface="Times New Roman" panose="02020603050405020304" pitchFamily="18" charset="0"/>
                <a:sym typeface="+mn-ea"/>
              </a:rPr>
              <a:t> жел соғады</a:t>
            </a:r>
            <a:r>
              <a:rPr lang="kk-KZ" sz="1100" dirty="0" smtClean="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5-10 </a:t>
            </a:r>
            <a:r>
              <a:rPr lang="kk-KZ" sz="1100" dirty="0" smtClean="0">
                <a:latin typeface="Times New Roman" panose="02020603050405020304" pitchFamily="18" charset="0"/>
                <a:cs typeface="Times New Roman" panose="02020603050405020304" pitchFamily="18" charset="0"/>
              </a:rPr>
              <a:t>м/с. Ауа температурасы </a:t>
            </a:r>
            <a:r>
              <a:rPr lang="kk-KZ" sz="1100" dirty="0" smtClean="0">
                <a:latin typeface="Times New Roman" panose="02020603050405020304" pitchFamily="18" charset="0"/>
                <a:cs typeface="Times New Roman" panose="02020603050405020304" pitchFamily="18" charset="0"/>
              </a:rPr>
              <a:t>9-11 градус </a:t>
            </a:r>
            <a:r>
              <a:rPr lang="kk-KZ" sz="1100" dirty="0" smtClean="0">
                <a:latin typeface="Times New Roman" panose="02020603050405020304" pitchFamily="18" charset="0"/>
                <a:cs typeface="Times New Roman" panose="02020603050405020304" pitchFamily="18" charset="0"/>
              </a:rPr>
              <a:t>аяз болады</a:t>
            </a:r>
            <a:r>
              <a:rPr lang="ru-RU" sz="1100" dirty="0" smtClean="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59562689"/>
              </p:ext>
            </p:extLst>
          </p:nvPr>
        </p:nvGraphicFramePr>
        <p:xfrm>
          <a:off x="5009368" y="4017596"/>
          <a:ext cx="4667576" cy="2198404"/>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33403">
                  <a:extLst>
                    <a:ext uri="{9D8B030D-6E8A-4147-A177-3AD203B41FA5}">
                      <a16:colId xmlns="" xmlns:a16="http://schemas.microsoft.com/office/drawing/2014/main" val="1276116030"/>
                    </a:ext>
                  </a:extLst>
                </a:gridCol>
                <a:gridCol w="1433403">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Күкірсутек</a:t>
                      </a:r>
                      <a:r>
                        <a:rPr lang="kk-KZ" sz="10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238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0.476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1293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0.259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96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0.980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182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0.455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0.488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10" y="2274840"/>
            <a:ext cx="4816721"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a:solidFill>
                  <a:schemeClr val="tx1"/>
                </a:solidFill>
                <a:latin typeface="Times New Roman" panose="02020603050405020304" pitchFamily="18" charset="0"/>
                <a:cs typeface="Times New Roman" panose="02020603050405020304" pitchFamily="18" charset="0"/>
              </a:rPr>
              <a:t>2026 жылғы </a:t>
            </a:r>
            <a:r>
              <a:rPr lang="kk-KZ" sz="1100" dirty="0" smtClean="0">
                <a:solidFill>
                  <a:schemeClr val="tx1"/>
                </a:solidFill>
                <a:latin typeface="Times New Roman" panose="02020603050405020304" pitchFamily="18" charset="0"/>
                <a:cs typeface="Times New Roman" panose="02020603050405020304" pitchFamily="18" charset="0"/>
              </a:rPr>
              <a:t>14 </a:t>
            </a:r>
            <a:r>
              <a:rPr lang="kk-KZ" sz="1100" dirty="0" smtClean="0">
                <a:solidFill>
                  <a:schemeClr val="tx1"/>
                </a:solidFill>
                <a:latin typeface="Times New Roman" panose="02020603050405020304" pitchFamily="18" charset="0"/>
                <a:cs typeface="Times New Roman" panose="02020603050405020304" pitchFamily="18" charset="0"/>
              </a:rPr>
              <a:t>ақпанда, </a:t>
            </a:r>
            <a:r>
              <a:rPr lang="kk-KZ" sz="1100" dirty="0" smtClean="0">
                <a:solidFill>
                  <a:schemeClr val="tx1"/>
                </a:solidFill>
                <a:latin typeface="Times New Roman" panose="02020603050405020304" pitchFamily="18" charset="0"/>
                <a:cs typeface="Times New Roman" panose="02020603050405020304" pitchFamily="18" charset="0"/>
              </a:rPr>
              <a:t>15 </a:t>
            </a:r>
            <a:r>
              <a:rPr lang="kk-KZ" sz="1100" dirty="0">
                <a:solidFill>
                  <a:schemeClr val="tx1"/>
                </a:solidFill>
                <a:latin typeface="Times New Roman" panose="02020603050405020304" pitchFamily="18" charset="0"/>
                <a:cs typeface="Times New Roman" panose="02020603050405020304" pitchFamily="18" charset="0"/>
              </a:rPr>
              <a:t>ақпан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жиналуына</a:t>
            </a:r>
            <a:r>
              <a:rPr lang="kk-KZ"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көтеріңкі</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rPr>
              <a:t>б</a:t>
            </a:r>
            <a:r>
              <a:rPr lang="ru-RU" sz="1100" dirty="0" err="1">
                <a:solidFill>
                  <a:schemeClr val="tx1"/>
                </a:solidFill>
                <a:latin typeface="Times New Roman" panose="02020603050405020304" pitchFamily="18" charset="0"/>
                <a:cs typeface="Times New Roman" panose="02020603050405020304" pitchFamily="18" charset="0"/>
              </a:rPr>
              <a:t>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Сагинтаева А.Т./</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41376</TotalTime>
  <Words>520</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6549</cp:revision>
  <cp:lastPrinted>2021-07-01T07:38:07Z</cp:lastPrinted>
  <dcterms:created xsi:type="dcterms:W3CDTF">2018-03-27T06:03:00Z</dcterms:created>
  <dcterms:modified xsi:type="dcterms:W3CDTF">2026-02-13T06:55:08Z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