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5" d="100"/>
          <a:sy n="105" d="100"/>
        </p:scale>
        <p:origin x="36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99084043"/>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№46 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ru-RU"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15 ақпан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98021" y="3551372"/>
            <a:ext cx="4824411"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15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7" y="134048"/>
            <a:ext cx="4808536" cy="2031325"/>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16</a:t>
            </a:r>
            <a:r>
              <a:rPr lang="ru-RU"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ақпанға</a:t>
            </a:r>
          </a:p>
          <a:p>
            <a:pPr algn="ctr">
              <a:spcBef>
                <a:spcPts val="0"/>
              </a:spcBef>
              <a:defRPr/>
            </a:pPr>
            <a:r>
              <a:rPr lang="kk-KZ" altLang="ru-RU" sz="1200" b="1" dirty="0" smtClean="0">
                <a:latin typeface="Times New Roman" pitchFamily="18" charset="0"/>
                <a:cs typeface="Times New Roman" pitchFamily="18" charset="0"/>
              </a:rPr>
              <a:t>15 </a:t>
            </a:r>
            <a:r>
              <a:rPr lang="kk-KZ" altLang="ru-RU" sz="1200" b="1" dirty="0">
                <a:latin typeface="Times New Roman" pitchFamily="18" charset="0"/>
                <a:cs typeface="Times New Roman" pitchFamily="18" charset="0"/>
              </a:rPr>
              <a:t>ақпан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16</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ақпан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a:t>
            </a:r>
            <a:r>
              <a:rPr lang="kk-KZ" sz="1200" dirty="0" smtClean="0">
                <a:solidFill>
                  <a:prstClr val="black"/>
                </a:solidFill>
                <a:latin typeface="Times New Roman" pitchFamily="18" charset="0"/>
                <a:cs typeface="Times New Roman" pitchFamily="18" charset="0"/>
              </a:rPr>
              <a:t>здаған бұлтты, </a:t>
            </a:r>
            <a:r>
              <a:rPr lang="kk-KZ" sz="1200" dirty="0">
                <a:solidFill>
                  <a:prstClr val="black"/>
                </a:solidFill>
                <a:latin typeface="Times New Roman" pitchFamily="18" charset="0"/>
                <a:cs typeface="Times New Roman" pitchFamily="18" charset="0"/>
              </a:rPr>
              <a:t>жауын-шашынсыз. </a:t>
            </a:r>
            <a:r>
              <a:rPr lang="kk-KZ" sz="1200" dirty="0" smtClean="0">
                <a:solidFill>
                  <a:prstClr val="black"/>
                </a:solidFill>
                <a:latin typeface="Times New Roman" pitchFamily="18" charset="0"/>
                <a:cs typeface="Times New Roman" pitchFamily="18" charset="0"/>
              </a:rPr>
              <a:t>Түнде және таңертең тұман. Жел шығыстан, оңтүстік-шығыстан соғады,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күші</a:t>
            </a:r>
            <a:r>
              <a:rPr lang="ru-RU" sz="1200" dirty="0" smtClean="0">
                <a:solidFill>
                  <a:prstClr val="black"/>
                </a:solidFill>
                <a:latin typeface="Times New Roman" pitchFamily="18" charset="0"/>
                <a:cs typeface="Times New Roman" pitchFamily="18" charset="0"/>
              </a:rPr>
              <a:t> 1-6 м/с</a:t>
            </a:r>
            <a:r>
              <a:rPr lang="ru-RU"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Ауа </a:t>
            </a:r>
            <a:r>
              <a:rPr lang="kk-KZ" sz="1200" dirty="0">
                <a:solidFill>
                  <a:prstClr val="black"/>
                </a:solidFill>
                <a:latin typeface="Times New Roman" pitchFamily="18" charset="0"/>
                <a:cs typeface="Times New Roman" pitchFamily="18" charset="0"/>
              </a:rPr>
              <a:t>температурасы </a:t>
            </a:r>
            <a:r>
              <a:rPr lang="kk-KZ" sz="1200" dirty="0" smtClean="0">
                <a:solidFill>
                  <a:prstClr val="black"/>
                </a:solidFill>
                <a:latin typeface="Times New Roman" pitchFamily="18" charset="0"/>
                <a:cs typeface="Times New Roman" pitchFamily="18" charset="0"/>
              </a:rPr>
              <a:t>түнде </a:t>
            </a:r>
            <a:r>
              <a:rPr lang="kk-KZ" sz="1200" dirty="0" smtClean="0">
                <a:solidFill>
                  <a:prstClr val="black"/>
                </a:solidFill>
                <a:latin typeface="Times New Roman" pitchFamily="18" charset="0"/>
                <a:cs typeface="Times New Roman" pitchFamily="18" charset="0"/>
              </a:rPr>
              <a:t>20-22°, </a:t>
            </a:r>
            <a:r>
              <a:rPr lang="kk-KZ" sz="1200" dirty="0" smtClean="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1-3</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аяз</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болады</a:t>
            </a:r>
            <a:r>
              <a:rPr lang="ru-RU" sz="1200" dirty="0" smtClean="0">
                <a:solidFill>
                  <a:prstClr val="black"/>
                </a:solidFill>
                <a:latin typeface="Times New Roman" pitchFamily="18" charset="0"/>
                <a:cs typeface="Times New Roman" pitchFamily="18" charset="0"/>
              </a:rPr>
              <a:t>.</a:t>
            </a:r>
          </a:p>
          <a:p>
            <a:pPr algn="just">
              <a:spcBef>
                <a:spcPts val="0"/>
              </a:spcBef>
              <a:defRPr/>
            </a:pPr>
            <a:endParaRPr lang="ru-RU" sz="600" dirty="0" smtClean="0">
              <a:solidFill>
                <a:prstClr val="black"/>
              </a:solidFill>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2026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17</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ақпанға</a:t>
            </a:r>
            <a:endParaRPr lang="ru-RU" altLang="ru-RU" sz="1200" b="1" dirty="0">
              <a:latin typeface="Times New Roman" pitchFamily="18" charset="0"/>
              <a:cs typeface="Times New Roman" pitchFamily="18" charset="0"/>
            </a:endParaRPr>
          </a:p>
          <a:p>
            <a:pPr indent="182563" algn="ctr">
              <a:spcBef>
                <a:spcPts val="0"/>
              </a:spcBef>
              <a:defRPr/>
            </a:pPr>
            <a:r>
              <a:rPr lang="ru-RU" sz="1200" b="1" dirty="0" smtClean="0">
                <a:latin typeface="Times New Roman" panose="02020603050405020304" pitchFamily="18" charset="0"/>
                <a:cs typeface="Times New Roman" panose="02020603050405020304" pitchFamily="18" charset="0"/>
              </a:rPr>
              <a:t>16</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17</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ru-RU" sz="1200" dirty="0" err="1" smtClean="0">
                <a:solidFill>
                  <a:prstClr val="black"/>
                </a:solidFill>
                <a:latin typeface="Times New Roman" panose="02020603050405020304" pitchFamily="18" charset="0"/>
                <a:cs typeface="Times New Roman" panose="02020603050405020304" pitchFamily="18" charset="0"/>
              </a:rPr>
              <a:t>Аздаған</a:t>
            </a:r>
            <a:r>
              <a:rPr lang="ru-RU" sz="1200" dirty="0" smtClean="0">
                <a:solidFill>
                  <a:prstClr val="black"/>
                </a:solidFill>
                <a:latin typeface="Times New Roman" panose="02020603050405020304" pitchFamily="18" charset="0"/>
                <a:cs typeface="Times New Roman" panose="02020603050405020304" pitchFamily="18" charset="0"/>
              </a:rPr>
              <a:t> б</a:t>
            </a:r>
            <a:r>
              <a:rPr lang="kk-KZ" sz="1200" dirty="0" smtClean="0">
                <a:solidFill>
                  <a:prstClr val="black"/>
                </a:solidFill>
                <a:latin typeface="Times New Roman" pitchFamily="18" charset="0"/>
                <a:cs typeface="Times New Roman" pitchFamily="18" charset="0"/>
              </a:rPr>
              <a:t>ұлтты, жауын-шашынсыз. Жел оңтүстік-шығыстан соғады, күші 1-6 м/с. Ауа температурасы </a:t>
            </a:r>
            <a:r>
              <a:rPr lang="kk-KZ" sz="1200" dirty="0" smtClean="0">
                <a:solidFill>
                  <a:prstClr val="black"/>
                </a:solidFill>
                <a:latin typeface="Times New Roman" pitchFamily="18" charset="0"/>
                <a:cs typeface="Times New Roman" pitchFamily="18" charset="0"/>
              </a:rPr>
              <a:t>13-15</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аяз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15" name="TextBox 13"/>
          <p:cNvSpPr txBox="1"/>
          <p:nvPr/>
        </p:nvSpPr>
        <p:spPr>
          <a:xfrm>
            <a:off x="5069755" y="2327877"/>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16 </a:t>
            </a:r>
            <a:r>
              <a:rPr lang="ru-RU" sz="1200" dirty="0" err="1">
                <a:solidFill>
                  <a:prstClr val="black"/>
                </a:solidFill>
                <a:latin typeface="Times New Roman" panose="02020603050405020304" pitchFamily="18" charset="0"/>
                <a:cs typeface="Times New Roman" panose="02020603050405020304" pitchFamily="18" charset="0"/>
              </a:rPr>
              <a:t>ақпан</a:t>
            </a:r>
            <a:r>
              <a:rPr lang="ru-RU" sz="1200" dirty="0">
                <a:solidFill>
                  <a:prstClr val="black"/>
                </a:solidFill>
                <a:latin typeface="Times New Roman" panose="02020603050405020304" pitchFamily="18" charset="0"/>
                <a:cs typeface="Times New Roman" panose="02020603050405020304" pitchFamily="18" charset="0"/>
              </a:rPr>
              <a:t> 2026 </a:t>
            </a:r>
            <a:r>
              <a:rPr lang="ru-RU" sz="1200" dirty="0" err="1">
                <a:solidFill>
                  <a:prstClr val="black"/>
                </a:solidFill>
                <a:latin typeface="Times New Roman" panose="02020603050405020304" pitchFamily="18" charset="0"/>
                <a:cs typeface="Times New Roman" panose="02020603050405020304" pitchFamily="18" charset="0"/>
              </a:rPr>
              <a:t>жылы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жиналуына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жоғары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5069755" y="3229585"/>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rgbClr val="FF0000"/>
                </a:solidFill>
                <a:latin typeface="Times New Roman" panose="02020603050405020304" pitchFamily="18" charset="0"/>
                <a:cs typeface="Times New Roman" panose="02020603050405020304" pitchFamily="18" charset="0"/>
              </a:rPr>
              <a:t>2 </a:t>
            </a:r>
            <a:r>
              <a:rPr lang="ru-RU" sz="1200" dirty="0" err="1">
                <a:solidFill>
                  <a:srgbClr val="FF0000"/>
                </a:solidFill>
                <a:latin typeface="Times New Roman" panose="02020603050405020304" pitchFamily="18" charset="0"/>
                <a:cs typeface="Times New Roman" panose="02020603050405020304" pitchFamily="18" charset="0"/>
              </a:rPr>
              <a:t>дәрежелі</a:t>
            </a:r>
            <a:r>
              <a:rPr lang="ru-RU" sz="1200" dirty="0">
                <a:solidFill>
                  <a:srgbClr val="FF0000"/>
                </a:solidFill>
                <a:latin typeface="Times New Roman" panose="02020603050405020304" pitchFamily="18" charset="0"/>
                <a:cs typeface="Times New Roman" panose="02020603050405020304" pitchFamily="18" charset="0"/>
              </a:rPr>
              <a:t> ҚМЖ </a:t>
            </a:r>
            <a:r>
              <a:rPr lang="ru-RU" sz="1200" dirty="0" err="1">
                <a:solidFill>
                  <a:srgbClr val="FF0000"/>
                </a:solidFill>
                <a:latin typeface="Times New Roman" panose="02020603050405020304" pitchFamily="18" charset="0"/>
                <a:cs typeface="Times New Roman" panose="02020603050405020304" pitchFamily="18" charset="0"/>
              </a:rPr>
              <a:t>ескертуі</a:t>
            </a:r>
            <a:r>
              <a:rPr lang="ru-RU" sz="1200" dirty="0">
                <a:solidFill>
                  <a:srgbClr val="FF0000"/>
                </a:solidFill>
                <a:latin typeface="Times New Roman" panose="02020603050405020304" pitchFamily="18" charset="0"/>
                <a:cs typeface="Times New Roman" panose="02020603050405020304" pitchFamily="18" charset="0"/>
              </a:rPr>
              <a:t> </a:t>
            </a:r>
            <a:r>
              <a:rPr lang="ru-RU" sz="1200" dirty="0" err="1">
                <a:solidFill>
                  <a:srgbClr val="FF0000"/>
                </a:solidFill>
                <a:latin typeface="Times New Roman" panose="02020603050405020304" pitchFamily="18" charset="0"/>
                <a:cs typeface="Times New Roman" panose="02020603050405020304" pitchFamily="18" charset="0"/>
              </a:rPr>
              <a:t>жарияланады</a:t>
            </a:r>
            <a:r>
              <a:rPr lang="ru-RU" sz="1200" dirty="0">
                <a:solidFill>
                  <a:srgbClr val="FF0000"/>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225106329"/>
              </p:ext>
            </p:extLst>
          </p:nvPr>
        </p:nvGraphicFramePr>
        <p:xfrm>
          <a:off x="5033957" y="3974186"/>
          <a:ext cx="4671571" cy="2514679"/>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26315">
                  <a:extLst>
                    <a:ext uri="{9D8B030D-6E8A-4147-A177-3AD203B41FA5}">
                      <a16:colId xmlns:a16="http://schemas.microsoft.com/office/drawing/2014/main" xmlns="" val="2096923049"/>
                    </a:ext>
                  </a:extLst>
                </a:gridCol>
              </a:tblGrid>
              <a:tr h="502279">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Факт </a:t>
                      </a:r>
                      <a:r>
                        <a:rPr lang="ru-RU" sz="900" dirty="0" err="1">
                          <a:solidFill>
                            <a:schemeClr val="tx1"/>
                          </a:solidFill>
                          <a:latin typeface="Times New Roman" panose="02020603050405020304" pitchFamily="18" charset="0"/>
                          <a:cs typeface="Times New Roman" panose="02020603050405020304" pitchFamily="18" charset="0"/>
                        </a:rPr>
                        <a:t>концентрациясы</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ШЖШ </a:t>
                      </a:r>
                      <a:r>
                        <a:rPr lang="ru-RU" sz="900" dirty="0" err="1">
                          <a:solidFill>
                            <a:schemeClr val="tx1"/>
                          </a:solidFill>
                          <a:latin typeface="Times New Roman" panose="02020603050405020304" pitchFamily="18" charset="0"/>
                          <a:cs typeface="Times New Roman" panose="02020603050405020304" pitchFamily="18" charset="0"/>
                        </a:rPr>
                        <a:t>мб.асу</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0,006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1009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2,0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5694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0Азот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103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Азот </a:t>
                      </a:r>
                      <a:r>
                        <a:rPr lang="ru-RU" sz="900" dirty="0" err="1">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186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Сероводород</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33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2501822203"/>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49299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-Н</a:t>
            </a:r>
            <a:r>
              <a:rPr lang="ru-RU" altLang="ru-RU" sz="1200" dirty="0" smtClean="0">
                <a:solidFill>
                  <a:srgbClr val="000000"/>
                </a:solidFill>
                <a:latin typeface="Times New Roman" panose="02020603050405020304" pitchFamily="18" charset="0"/>
                <a:cs typeface="Times New Roman" panose="02020603050405020304" pitchFamily="18" charset="0"/>
              </a:rPr>
              <a:t>. Назарбаев </a:t>
            </a:r>
            <a:r>
              <a:rPr lang="ru-RU" altLang="ru-RU" sz="1200" dirty="0">
                <a:solidFill>
                  <a:srgbClr val="000000"/>
                </a:solidFill>
                <a:latin typeface="Times New Roman" panose="02020603050405020304" pitchFamily="18" charset="0"/>
                <a:cs typeface="Times New Roman" panose="02020603050405020304" pitchFamily="18" charset="0"/>
              </a:rPr>
              <a:t>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-М.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126</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-О. Б</a:t>
            </a:r>
            <a:r>
              <a:rPr lang="kk-KZ" altLang="ru-RU" sz="1200" dirty="0" smtClean="0">
                <a:solidFill>
                  <a:srgbClr val="000000"/>
                </a:solidFill>
                <a:latin typeface="Times New Roman" panose="02020603050405020304" pitchFamily="18" charset="0"/>
                <a:cs typeface="Times New Roman" panose="02020603050405020304" pitchFamily="18" charset="0"/>
              </a:rPr>
              <a:t>өкей</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894060824"/>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20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86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ru-RU" sz="800" dirty="0" smtClean="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208-662, 208-664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0762" y="5991272"/>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Иманғабасова А.Т. / </a:t>
            </a:r>
            <a:r>
              <a:rPr lang="kk-KZ" altLang="ru-RU" sz="1200" b="1" i="1" dirty="0" smtClean="0">
                <a:solidFill>
                  <a:srgbClr val="000000"/>
                </a:solidFill>
                <a:latin typeface="Times New Roman" panose="02020603050405020304" pitchFamily="18" charset="0"/>
                <a:cs typeface="Times New Roman" panose="02020603050405020304" pitchFamily="18" charset="0"/>
              </a:rPr>
              <a:t>Акылбаева М.М.</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23642</TotalTime>
  <Words>638</Words>
  <Application>Microsoft Office PowerPoint</Application>
  <PresentationFormat>Лист A4 (210x297 мм)</PresentationFormat>
  <Paragraphs>107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4372</cp:revision>
  <cp:lastPrinted>2021-07-01T03:56:27Z</cp:lastPrinted>
  <dcterms:created xsi:type="dcterms:W3CDTF">2018-03-27T06:03:00Z</dcterms:created>
  <dcterms:modified xsi:type="dcterms:W3CDTF">2026-02-15T07:23:16Z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