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33"/>
  </p:normalViewPr>
  <p:slideViewPr>
    <p:cSldViewPr snapToGrid="0">
      <p:cViewPr varScale="1">
        <p:scale>
          <a:sx n="113" d="100"/>
          <a:sy n="113" d="100"/>
        </p:scale>
        <p:origin x="1536" y="13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051051425"/>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47</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ru-RU" dirty="0"/>
                        <a:t>16</a:t>
                      </a:r>
                      <a:r>
                        <a:rPr lang="ru-RU" baseline="0" dirty="0"/>
                        <a:t> а</a:t>
                      </a:r>
                      <a:r>
                        <a:rPr lang="kk-KZ" baseline="0" dirty="0" err="1"/>
                        <a:t>қпан</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64112" y="115886"/>
            <a:ext cx="4710749" cy="24929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p>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17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ақпан</a:t>
            </a:r>
            <a:r>
              <a:rPr lang="kk-KZ" altLang="ru-RU" sz="1200" b="1" kern="0" dirty="0">
                <a:solidFill>
                  <a:srgbClr val="000000"/>
                </a:solidFill>
                <a:latin typeface="Times New Roman" panose="02020603050405020304" pitchFamily="18" charset="0"/>
                <a:ea typeface="Calibri"/>
                <a:cs typeface="Times New Roman" pitchFamily="18" charset="0"/>
                <a:sym typeface="Calibri"/>
              </a:rPr>
              <a:t>ға</a:t>
            </a:r>
            <a:endParaRPr lang="ru-RU" altLang="ru-RU" sz="12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Tx/>
              <a:buNone/>
              <a:defRPr/>
            </a:pPr>
            <a:r>
              <a:rPr lang="en-US" altLang="ru-RU" sz="1200" b="1" kern="0" dirty="0">
                <a:solidFill>
                  <a:srgbClr val="000000"/>
                </a:solidFill>
                <a:latin typeface="Times New Roman" panose="02020603050405020304" pitchFamily="18" charset="0"/>
                <a:ea typeface="Calibri"/>
                <a:cs typeface="Times New Roman" pitchFamily="18" charset="0"/>
                <a:sym typeface="Calibri"/>
              </a:rPr>
              <a:t>1</a:t>
            </a:r>
            <a:r>
              <a:rPr lang="ru-RU" altLang="ru-RU" sz="1200" b="1" dirty="0">
                <a:latin typeface="Times New Roman" panose="02020603050405020304" pitchFamily="18" charset="0"/>
                <a:ea typeface="Calibri"/>
                <a:cs typeface="Times New Roman" pitchFamily="18" charset="0"/>
              </a:rPr>
              <a:t>6</a:t>
            </a:r>
            <a:r>
              <a:rPr lang="en-US" altLang="ru-RU" sz="1200" b="1" kern="0" dirty="0">
                <a:solidFill>
                  <a:srgbClr val="000000"/>
                </a:solidFill>
                <a:latin typeface="Times New Roman" panose="02020603050405020304" pitchFamily="18" charset="0"/>
                <a:ea typeface="Calibri"/>
                <a:cs typeface="Times New Roman" pitchFamily="18" charset="0"/>
                <a:sym typeface="Calibri"/>
              </a:rPr>
              <a:t>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ақпан</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20-дан 17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ақпан</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en-US" altLang="ru-RU" sz="1200" b="1" kern="0" dirty="0">
              <a:solidFill>
                <a:srgbClr val="000000"/>
              </a:solidFill>
              <a:highlight>
                <a:srgbClr val="FFFF00"/>
              </a:highlight>
              <a:latin typeface="Times New Roman" panose="02020603050405020304" pitchFamily="18" charset="0"/>
              <a:ea typeface="Calibri"/>
              <a:cs typeface="Times New Roman" pitchFamily="18" charset="0"/>
              <a:sym typeface="Calibri"/>
            </a:endParaRPr>
          </a:p>
          <a:p>
            <a:pPr indent="179388" algn="just" hangingPunct="1">
              <a:defRPr/>
            </a:pP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Көшпелі б</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ұлтты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түнде</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аздаған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қар</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kk-KZ" sz="1200" dirty="0">
                <a:latin typeface="Times New Roman" panose="02020603050405020304" pitchFamily="18" charset="0"/>
                <a:ea typeface="Calibri"/>
                <a:cs typeface="Times New Roman" panose="02020603050405020304" pitchFamily="18" charset="0"/>
              </a:rPr>
              <a:t>күндіз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жауын-шашын (жаңбыр, қар</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a:t>
            </a: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a:t>
            </a:r>
            <a:r>
              <a:rPr lang="kk-KZ" sz="1200" dirty="0">
                <a:latin typeface="Times New Roman" panose="02020603050405020304" pitchFamily="18" charset="0"/>
                <a:cs typeface="Times New Roman" panose="02020603050405020304" pitchFamily="18" charset="0"/>
              </a:rPr>
              <a:t> Көктайғақ, жаяу </a:t>
            </a:r>
            <a:r>
              <a:rPr lang="kk-KZ" sz="1200" dirty="0">
                <a:latin typeface="Times New Roman" panose="02020603050405020304" pitchFamily="18" charset="0"/>
                <a:ea typeface="Calibri"/>
                <a:cs typeface="Times New Roman" panose="02020603050405020304" pitchFamily="18" charset="0"/>
              </a:rPr>
              <a:t>бұрқасын.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Оңтүстік</a:t>
            </a:r>
            <a:r>
              <a:rPr lang="ru-RU" sz="1200" dirty="0" err="1">
                <a:latin typeface="Times New Roman" panose="02020603050405020304" pitchFamily="18" charset="0"/>
                <a:ea typeface="Calibri"/>
                <a:cs typeface="Times New Roman" panose="02020603050405020304" pitchFamily="18" charset="0"/>
              </a:rPr>
              <a:t>-батыстан</a:t>
            </a:r>
            <a:r>
              <a:rPr lang="ru-RU" sz="1200" dirty="0">
                <a:latin typeface="Times New Roman" panose="02020603050405020304" pitchFamily="18" charset="0"/>
                <a:ea typeface="Calibri"/>
                <a:cs typeface="Times New Roman" panose="02020603050405020304" pitchFamily="18" charset="0"/>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жел</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соғады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күші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9-14,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күндіз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екпіні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15-20 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түнде</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a:latin typeface="Times New Roman" panose="02020603050405020304" pitchFamily="18" charset="0"/>
                <a:ea typeface="Calibri"/>
                <a:cs typeface="Times New Roman" panose="02020603050405020304" pitchFamily="18" charset="0"/>
              </a:rPr>
              <a:t>4-6 градус </a:t>
            </a:r>
            <a:r>
              <a:rPr lang="ru-RU" sz="1200" dirty="0" err="1">
                <a:latin typeface="Times New Roman" panose="02020603050405020304" pitchFamily="18" charset="0"/>
                <a:ea typeface="Calibri"/>
                <a:cs typeface="Times New Roman" panose="02020603050405020304" pitchFamily="18" charset="0"/>
              </a:rPr>
              <a:t>аяз</a:t>
            </a:r>
            <a:r>
              <a:rPr lang="ru-RU" sz="1200" dirty="0">
                <a:latin typeface="Times New Roman" panose="02020603050405020304" pitchFamily="18" charset="0"/>
                <a:ea typeface="Calibri"/>
                <a:cs typeface="Times New Roman" panose="02020603050405020304" pitchFamily="18" charset="0"/>
              </a:rPr>
              <a:t> </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күндіз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0-2 градус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жылы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a:t>
            </a:r>
          </a:p>
          <a:p>
            <a:pPr indent="179388"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18</a:t>
            </a:r>
            <a:r>
              <a:rPr lang="kk-KZ" altLang="ru-RU" sz="1200" b="1" kern="0" dirty="0">
                <a:solidFill>
                  <a:srgbClr val="000000"/>
                </a:solidFill>
                <a:latin typeface="Times New Roman" panose="02020603050405020304" pitchFamily="18" charset="0"/>
                <a:ea typeface="Calibri"/>
                <a:cs typeface="Times New Roman" pitchFamily="18" charset="0"/>
                <a:sym typeface="Calibri"/>
              </a:rPr>
              <a:t> ақпанға</a:t>
            </a:r>
          </a:p>
          <a:p>
            <a:pPr indent="177800" algn="ctr" eaLnBrk="1" fontAlgn="auto" hangingPunct="1">
              <a:spcBef>
                <a:spcPts val="0"/>
              </a:spcBef>
              <a:spcAft>
                <a:spcPts val="0"/>
              </a:spcAft>
              <a:buFontTx/>
              <a:buNone/>
              <a:defRPr/>
            </a:pPr>
            <a:r>
              <a:rPr lang="kk-KZ" altLang="ru-RU" sz="1200" b="1" kern="0" dirty="0">
                <a:solidFill>
                  <a:srgbClr val="000000"/>
                </a:solidFill>
                <a:latin typeface="Times New Roman" panose="02020603050405020304" pitchFamily="18" charset="0"/>
                <a:ea typeface="Calibri"/>
                <a:cs typeface="Times New Roman" pitchFamily="18" charset="0"/>
                <a:sym typeface="Calibri"/>
              </a:rPr>
              <a:t>17 ақпан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20-дан 18 </a:t>
            </a:r>
            <a:r>
              <a:rPr lang="ru-RU" sz="1200" b="1" kern="0" dirty="0" err="1">
                <a:solidFill>
                  <a:srgbClr val="000000"/>
                </a:solidFill>
                <a:latin typeface="Times New Roman" panose="02020603050405020304" pitchFamily="18" charset="0"/>
                <a:ea typeface="Calibri"/>
                <a:cs typeface="Times New Roman" pitchFamily="18" charset="0"/>
                <a:sym typeface="Calibri"/>
              </a:rPr>
              <a:t>ақпан</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08-ге </a:t>
            </a:r>
            <a:r>
              <a:rPr lang="ru-RU" sz="1200" b="1" kern="0">
                <a:solidFill>
                  <a:srgbClr val="000000"/>
                </a:solidFill>
                <a:latin typeface="Times New Roman" panose="02020603050405020304" pitchFamily="18" charset="0"/>
                <a:ea typeface="Calibri"/>
                <a:cs typeface="Times New Roman" pitchFamily="18" charset="0"/>
                <a:sym typeface="Calibri"/>
              </a:rPr>
              <a:t>дейін</a:t>
            </a:r>
            <a:endParaRPr lang="ru-RU" sz="800" b="1" kern="0" dirty="0">
              <a:solidFill>
                <a:srgbClr val="000000"/>
              </a:solidFill>
              <a:latin typeface="Times New Roman" panose="02020603050405020304" pitchFamily="18" charset="0"/>
              <a:ea typeface="Calibri"/>
              <a:cs typeface="Times New Roman" pitchFamily="18" charset="0"/>
              <a:sym typeface="Calibri"/>
            </a:endParaRPr>
          </a:p>
          <a:p>
            <a:pPr indent="177800" algn="just" eaLnBrk="1" fontAlgn="auto" hangingPunct="1">
              <a:spcBef>
                <a:spcPts val="0"/>
              </a:spcBef>
              <a:spcAft>
                <a:spcPts val="0"/>
              </a:spcAft>
              <a:buFontTx/>
              <a:buNone/>
              <a:defRPr/>
            </a:pPr>
            <a:r>
              <a:rPr lang="kk-KZ" sz="12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таңертең</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және</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күндіз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жауын-шашын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жаңбыр</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қар</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жаяу</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бұрқасын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көктайғақ</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Оңтүстік-батыстан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жел</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соғады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күші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9-14,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кей</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уақыттарда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екпіні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15-20 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0-2 градус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аяз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a:t>
            </a:r>
            <a:endParaRPr lang="kk-KZ" sz="1200" kern="0" dirty="0">
              <a:solidFill>
                <a:prstClr val="black"/>
              </a:solidFill>
              <a:latin typeface="Times New Roman" panose="02020603050405020304" pitchFamily="18" charset="0"/>
              <a:ea typeface="Calibri"/>
              <a:cs typeface="Times New Roman" pitchFamily="18" charset="0"/>
              <a:sym typeface="Calibri"/>
            </a:endParaRPr>
          </a:p>
        </p:txBody>
      </p:sp>
      <p:graphicFrame>
        <p:nvGraphicFramePr>
          <p:cNvPr id="27" name="Table"/>
          <p:cNvGraphicFramePr/>
          <p:nvPr>
            <p:extLst>
              <p:ext uri="{D42A27DB-BD31-4B8C-83A1-F6EECF244321}">
                <p14:modId xmlns:p14="http://schemas.microsoft.com/office/powerpoint/2010/main" val="3390238408"/>
              </p:ext>
            </p:extLst>
          </p:nvPr>
        </p:nvGraphicFramePr>
        <p:xfrm>
          <a:off x="5064125" y="4206875"/>
          <a:ext cx="4571998" cy="1995486"/>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55</a:t>
                      </a:r>
                      <a:endParaRPr lang="kk-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10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a:solidFill>
                            <a:srgbClr val="000000"/>
                          </a:solidFill>
                          <a:effectLst/>
                          <a:latin typeface="Times New Roman" panose="02020603050405020304" pitchFamily="18" charset="0"/>
                          <a:cs typeface="Times New Roman" panose="02020603050405020304" pitchFamily="18" charset="0"/>
                        </a:rPr>
                        <a:t>,</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57</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a:solidFill>
                            <a:srgbClr val="000000"/>
                          </a:solidFill>
                          <a:effectLst/>
                          <a:latin typeface="Times New Roman" panose="02020603050405020304" pitchFamily="18" charset="0"/>
                          <a:cs typeface="Times New Roman" panose="02020603050405020304" pitchFamily="18" charset="0"/>
                        </a:rPr>
                        <a:t>,</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51855">
                <a:tc>
                  <a:txBody>
                    <a:bodyPr/>
                    <a:lstStyle/>
                    <a:p>
                      <a:pPr algn="l">
                        <a:defRPr sz="1800"/>
                      </a:pPr>
                      <a:r>
                        <a:rPr sz="900" dirty="0" err="1">
                          <a:latin typeface="Times New Roman"/>
                          <a:ea typeface="Times New Roman"/>
                          <a:cs typeface="Times New Roman"/>
                          <a:sym typeface="Times New Roman"/>
                        </a:rPr>
                        <a:t>Күкірт</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диоксиді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45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dirty="0" err="1">
                          <a:latin typeface="Times New Roman"/>
                          <a:ea typeface="Times New Roman"/>
                          <a:cs typeface="Times New Roman"/>
                          <a:sym typeface="Times New Roman"/>
                        </a:rPr>
                        <a:t>Көміртегі</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2373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a:solidFill>
                            <a:srgbClr val="000000"/>
                          </a:solidFill>
                          <a:effectLst/>
                          <a:latin typeface="Times New Roman" panose="02020603050405020304" pitchFamily="18" charset="0"/>
                          <a:cs typeface="Times New Roman" panose="02020603050405020304" pitchFamily="18" charset="0"/>
                        </a:rPr>
                        <a:t>,</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152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0,8</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286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a:solidFill>
                            <a:srgbClr val="000000"/>
                          </a:solidFill>
                          <a:effectLst/>
                          <a:latin typeface="Times New Roman" panose="02020603050405020304" pitchFamily="18" charset="0"/>
                          <a:cs typeface="Times New Roman" panose="02020603050405020304" pitchFamily="18" charset="0"/>
                        </a:rPr>
                        <a:t>,</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r>
                        <a:rPr lang="en-US" sz="1000" b="0" i="0" u="none" strike="noStrike" dirty="0">
                          <a:solidFill>
                            <a:srgbClr val="000000"/>
                          </a:solidFill>
                          <a:effectLst/>
                          <a:latin typeface="Times New Roman" panose="02020603050405020304" pitchFamily="18" charset="0"/>
                          <a:cs typeface="Times New Roman" panose="02020603050405020304" pitchFamily="18" charset="0"/>
                        </a:rPr>
                        <a:t>,</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ru-RU" dirty="0"/>
              <a:t>16 а</a:t>
            </a:r>
            <a:r>
              <a:rPr lang="kk-KZ" dirty="0" err="1"/>
              <a:t>қпан</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5232" y="2667038"/>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176213" algn="just">
              <a:defRPr/>
            </a:pPr>
            <a:r>
              <a:rPr lang="ru-RU" altLang="ru-RU" sz="1200" dirty="0">
                <a:solidFill>
                  <a:schemeClr val="tx1"/>
                </a:solidFill>
                <a:latin typeface="Times New Roman" pitchFamily="18" charset="0"/>
                <a:cs typeface="Times New Roman" pitchFamily="18" charset="0"/>
              </a:rPr>
              <a:t>М</a:t>
            </a:r>
            <a:r>
              <a:rPr lang="ru-RU" altLang="ru-RU" sz="1200">
                <a:solidFill>
                  <a:schemeClr val="tx1"/>
                </a:solidFill>
                <a:latin typeface="Times New Roman" pitchFamily="18" charset="0"/>
                <a:cs typeface="Times New Roman" pitchFamily="18" charset="0"/>
              </a:rPr>
              <a:t>етеорологиялық</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a:solidFill>
                  <a:schemeClr val="tx1"/>
                </a:solidFill>
                <a:latin typeface="Times New Roman" pitchFamily="18" charset="0"/>
                <a:cs typeface="Times New Roman" pitchFamily="18" charset="0"/>
              </a:rPr>
              <a:t>сейілуіне</a:t>
            </a:r>
            <a:r>
              <a:rPr lang="ru-RU" altLang="ru-RU" sz="1200" b="1"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a:t>
            </a:r>
          </a:p>
          <a:p>
            <a:pPr indent="176213" algn="just">
              <a:defRPr/>
            </a:pPr>
            <a:r>
              <a:rPr lang="ru-RU" altLang="ru-RU" sz="1200" dirty="0" err="1">
                <a:solidFill>
                  <a:schemeClr val="tx1"/>
                </a:solidFill>
                <a:latin typeface="Times New Roman" pitchFamily="18" charset="0"/>
                <a:cs typeface="Times New Roman" pitchFamily="18" charset="0"/>
              </a:rPr>
              <a:t>Жалпы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бойынша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ауаның</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ластану</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деңгейінің</a:t>
            </a:r>
            <a:r>
              <a:rPr lang="ru-RU" altLang="ru-RU" sz="1200" dirty="0">
                <a:solidFill>
                  <a:schemeClr val="tx1"/>
                </a:solidFill>
                <a:latin typeface="Times New Roman" pitchFamily="18" charset="0"/>
                <a:cs typeface="Times New Roman" pitchFamily="18" charset="0"/>
              </a:rPr>
              <a:t> </a:t>
            </a:r>
            <a:r>
              <a:rPr lang="ru-RU" sz="1200" b="1" dirty="0" err="1">
                <a:solidFill>
                  <a:srgbClr val="000000"/>
                </a:solidFill>
                <a:latin typeface="Times New Roman" panose="02020603050405020304" pitchFamily="18" charset="0"/>
              </a:rPr>
              <a:t>төмен</a:t>
            </a:r>
            <a:r>
              <a:rPr lang="ru-RU" sz="1000" dirty="0">
                <a:solidFill>
                  <a:srgbClr val="000000"/>
                </a:solidFill>
                <a:latin typeface="Times New Roman" panose="02020603050405020304" pitchFamily="18" charset="0"/>
              </a:rPr>
              <a:t> </a:t>
            </a:r>
            <a:r>
              <a:rPr lang="ru-RU" altLang="ru-RU" sz="1200" dirty="0" err="1">
                <a:solidFill>
                  <a:schemeClr val="tx1"/>
                </a:solidFill>
                <a:latin typeface="Times New Roman" pitchFamily="18" charset="0"/>
                <a:cs typeface="Times New Roman" pitchFamily="18" charset="0"/>
              </a:rPr>
              <a:t>болуы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күтілуде</a:t>
            </a:r>
            <a:r>
              <a:rPr lang="ru-RU" altLang="ru-RU" sz="1200" dirty="0">
                <a:solidFill>
                  <a:schemeClr val="tx1"/>
                </a:solidFill>
                <a:latin typeface="Times New Roman" pitchFamily="18" charset="0"/>
                <a:cs typeface="Times New Roman" pitchFamily="18" charset="0"/>
              </a:rPr>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Тілеуқұл</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637</TotalTime>
  <Words>699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78</cp:revision>
  <dcterms:modified xsi:type="dcterms:W3CDTF">2026-02-16T07:41:18Z</dcterms:modified>
</cp:coreProperties>
</file>